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1"/>
  </p:notesMasterIdLst>
  <p:sldIdLst>
    <p:sldId id="256" r:id="rId2"/>
    <p:sldId id="287" r:id="rId3"/>
    <p:sldId id="270" r:id="rId4"/>
    <p:sldId id="310" r:id="rId5"/>
    <p:sldId id="311" r:id="rId6"/>
    <p:sldId id="312" r:id="rId7"/>
    <p:sldId id="315" r:id="rId8"/>
    <p:sldId id="313" r:id="rId9"/>
    <p:sldId id="316" r:id="rId10"/>
    <p:sldId id="318" r:id="rId11"/>
    <p:sldId id="319" r:id="rId12"/>
    <p:sldId id="320" r:id="rId13"/>
    <p:sldId id="288" r:id="rId14"/>
    <p:sldId id="290" r:id="rId15"/>
    <p:sldId id="284" r:id="rId16"/>
    <p:sldId id="285"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289" r:id="rId30"/>
    <p:sldId id="291" r:id="rId31"/>
    <p:sldId id="322" r:id="rId32"/>
    <p:sldId id="321" r:id="rId33"/>
    <p:sldId id="292" r:id="rId34"/>
    <p:sldId id="293" r:id="rId35"/>
    <p:sldId id="294" r:id="rId36"/>
    <p:sldId id="295" r:id="rId37"/>
    <p:sldId id="296" r:id="rId38"/>
    <p:sldId id="297" r:id="rId39"/>
    <p:sldId id="317" r:id="rId40"/>
  </p:sldIdLst>
  <p:sldSz cx="12188825" cy="6858000"/>
  <p:notesSz cx="7772400" cy="10058400"/>
  <p:embeddedFontLst>
    <p:embeddedFont>
      <p:font typeface="Calibri" panose="020F0502020204030204" pitchFamily="34" charset="0"/>
      <p:regular r:id="rId42"/>
      <p:bold r:id="rId43"/>
      <p:italic r:id="rId44"/>
      <p:boldItalic r:id="rId45"/>
    </p:embeddedFont>
    <p:embeddedFont>
      <p:font typeface="Cascadia Mono" panose="020B0609020000020004" pitchFamily="49" charset="0"/>
      <p:regular r:id="rId46"/>
      <p:bold r:id="rId47"/>
      <p:italic r:id="rId48"/>
      <p:boldItalic r:id="rId49"/>
    </p:embeddedFont>
    <p:embeddedFont>
      <p:font typeface="Montserrat" panose="00000500000000000000" pitchFamily="2" charset="0"/>
      <p:regular r:id="rId50"/>
      <p:bold r:id="rId51"/>
      <p:italic r:id="rId52"/>
      <p:boldItalic r:id="rId53"/>
    </p:embeddedFont>
    <p:embeddedFont>
      <p:font typeface="Montserrat Black" panose="00000A00000000000000" pitchFamily="2" charset="0"/>
      <p:bold r:id="rId54"/>
      <p:boldItalic r:id="rId55"/>
    </p:embeddedFont>
    <p:embeddedFont>
      <p:font typeface="Montserrat ExtraBold" panose="00000900000000000000" pitchFamily="2" charset="0"/>
      <p:bold r:id="rId56"/>
      <p:boldItalic r:id="rId57"/>
    </p:embeddedFont>
    <p:embeddedFont>
      <p:font typeface="Quicksand" pitchFamily="2" charset="0"/>
      <p:regular r:id="rId58"/>
      <p:bold r:id="rId5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919F6BE-AC61-4D90-BCD3-E4E48B973629}" type="datetimeFigureOut">
              <a:rPr lang="en-US" smtClean="0"/>
              <a:t>5/24/2022</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70F7D0B2-3FD3-4FBD-AE68-05324C67B564}" type="slidenum">
              <a:rPr lang="en-US" smtClean="0"/>
              <a:t>‹#›</a:t>
            </a:fld>
            <a:endParaRPr lang="en-US"/>
          </a:p>
        </p:txBody>
      </p:sp>
    </p:spTree>
    <p:extLst>
      <p:ext uri="{BB962C8B-B14F-4D97-AF65-F5344CB8AC3E}">
        <p14:creationId xmlns:p14="http://schemas.microsoft.com/office/powerpoint/2010/main" val="17258947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0F7D0B2-3FD3-4FBD-AE68-05324C67B564}" type="slidenum">
              <a:rPr lang="en-US" smtClean="0"/>
              <a:t>1</a:t>
            </a:fld>
            <a:endParaRPr lang="en-US"/>
          </a:p>
        </p:txBody>
      </p:sp>
    </p:spTree>
    <p:extLst>
      <p:ext uri="{BB962C8B-B14F-4D97-AF65-F5344CB8AC3E}">
        <p14:creationId xmlns:p14="http://schemas.microsoft.com/office/powerpoint/2010/main" val="2929608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
        <p:nvSpPr>
          <p:cNvPr id="24" name="PlaceHolder 2"/>
          <p:cNvSpPr>
            <a:spLocks noGrp="1"/>
          </p:cNvSpPr>
          <p:nvPr>
            <p:ph/>
          </p:nvPr>
        </p:nvSpPr>
        <p:spPr>
          <a:xfrm>
            <a:off x="609120" y="1604520"/>
            <a:ext cx="1096956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25" name="PlaceHolder 3"/>
          <p:cNvSpPr>
            <a:spLocks noGrp="1"/>
          </p:cNvSpPr>
          <p:nvPr>
            <p:ph/>
          </p:nvPr>
        </p:nvSpPr>
        <p:spPr>
          <a:xfrm>
            <a:off x="609120" y="3682080"/>
            <a:ext cx="1096956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
        <p:nvSpPr>
          <p:cNvPr id="27"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28"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29"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30" name="PlaceHolder 5"/>
          <p:cNvSpPr>
            <a:spLocks noGrp="1"/>
          </p:cNvSpPr>
          <p:nvPr>
            <p:ph/>
          </p:nvPr>
        </p:nvSpPr>
        <p:spPr>
          <a:xfrm>
            <a:off x="6230160" y="368208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
        <p:nvSpPr>
          <p:cNvPr id="32" name="PlaceHolder 2"/>
          <p:cNvSpPr>
            <a:spLocks noGrp="1"/>
          </p:cNvSpPr>
          <p:nvPr>
            <p:ph/>
          </p:nvPr>
        </p:nvSpPr>
        <p:spPr>
          <a:xfrm>
            <a:off x="609120" y="1604520"/>
            <a:ext cx="353196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33" name="PlaceHolder 3"/>
          <p:cNvSpPr>
            <a:spLocks noGrp="1"/>
          </p:cNvSpPr>
          <p:nvPr>
            <p:ph/>
          </p:nvPr>
        </p:nvSpPr>
        <p:spPr>
          <a:xfrm>
            <a:off x="4318200" y="1604520"/>
            <a:ext cx="353196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34" name="PlaceHolder 4"/>
          <p:cNvSpPr>
            <a:spLocks noGrp="1"/>
          </p:cNvSpPr>
          <p:nvPr>
            <p:ph/>
          </p:nvPr>
        </p:nvSpPr>
        <p:spPr>
          <a:xfrm>
            <a:off x="8026920" y="1604520"/>
            <a:ext cx="353196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35" name="PlaceHolder 5"/>
          <p:cNvSpPr>
            <a:spLocks noGrp="1"/>
          </p:cNvSpPr>
          <p:nvPr>
            <p:ph/>
          </p:nvPr>
        </p:nvSpPr>
        <p:spPr>
          <a:xfrm>
            <a:off x="609120" y="3682080"/>
            <a:ext cx="353196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36" name="PlaceHolder 6"/>
          <p:cNvSpPr>
            <a:spLocks noGrp="1"/>
          </p:cNvSpPr>
          <p:nvPr>
            <p:ph/>
          </p:nvPr>
        </p:nvSpPr>
        <p:spPr>
          <a:xfrm>
            <a:off x="4318200" y="3682080"/>
            <a:ext cx="353196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37" name="PlaceHolder 7"/>
          <p:cNvSpPr>
            <a:spLocks noGrp="1"/>
          </p:cNvSpPr>
          <p:nvPr>
            <p:ph/>
          </p:nvPr>
        </p:nvSpPr>
        <p:spPr>
          <a:xfrm>
            <a:off x="8026920" y="3682080"/>
            <a:ext cx="353196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
        <p:nvSpPr>
          <p:cNvPr id="3" name="PlaceHolder 2"/>
          <p:cNvSpPr>
            <a:spLocks noGrp="1"/>
          </p:cNvSpPr>
          <p:nvPr>
            <p:ph type="subTitle"/>
          </p:nvPr>
        </p:nvSpPr>
        <p:spPr>
          <a:xfrm>
            <a:off x="609120" y="1604520"/>
            <a:ext cx="10969560" cy="397728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
        <p:nvSpPr>
          <p:cNvPr id="5" name="PlaceHolder 2"/>
          <p:cNvSpPr>
            <a:spLocks noGrp="1"/>
          </p:cNvSpPr>
          <p:nvPr>
            <p:ph/>
          </p:nvPr>
        </p:nvSpPr>
        <p:spPr>
          <a:xfrm>
            <a:off x="609120" y="1604520"/>
            <a:ext cx="10969560" cy="397728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
        <p:nvSpPr>
          <p:cNvPr id="7"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8"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120" y="273600"/>
            <a:ext cx="10969560" cy="530784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
        <p:nvSpPr>
          <p:cNvPr id="12"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13" name="PlaceHolder 3"/>
          <p:cNvSpPr>
            <a:spLocks noGrp="1"/>
          </p:cNvSpPr>
          <p:nvPr>
            <p:ph/>
          </p:nvPr>
        </p:nvSpPr>
        <p:spPr>
          <a:xfrm>
            <a:off x="6230160" y="1604520"/>
            <a:ext cx="5352840" cy="397728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14" name="PlaceHolder 4"/>
          <p:cNvSpPr>
            <a:spLocks noGrp="1"/>
          </p:cNvSpPr>
          <p:nvPr>
            <p:ph/>
          </p:nvPr>
        </p:nvSpPr>
        <p:spPr>
          <a:xfrm>
            <a:off x="609120" y="368208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
        <p:nvSpPr>
          <p:cNvPr id="16" name="PlaceHolder 2"/>
          <p:cNvSpPr>
            <a:spLocks noGrp="1"/>
          </p:cNvSpPr>
          <p:nvPr>
            <p:ph/>
          </p:nvPr>
        </p:nvSpPr>
        <p:spPr>
          <a:xfrm>
            <a:off x="609120" y="1604520"/>
            <a:ext cx="5352840" cy="397728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17"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18" name="PlaceHolder 4"/>
          <p:cNvSpPr>
            <a:spLocks noGrp="1"/>
          </p:cNvSpPr>
          <p:nvPr>
            <p:ph/>
          </p:nvPr>
        </p:nvSpPr>
        <p:spPr>
          <a:xfrm>
            <a:off x="6230160" y="368208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lvl1pPr>
              <a:defRPr>
                <a:latin typeface="Calibri" panose="020F0502020204030204" pitchFamily="34" charset="0"/>
              </a:defRPr>
            </a:lvl1pPr>
          </a:lstStyle>
          <a:p>
            <a:pPr algn="ctr"/>
            <a:endParaRPr lang="en-US" sz="4400" b="0" strike="noStrike" spc="-1">
              <a:latin typeface="Arial"/>
            </a:endParaRPr>
          </a:p>
        </p:txBody>
      </p:sp>
      <p:sp>
        <p:nvSpPr>
          <p:cNvPr id="20" name="PlaceHolder 2"/>
          <p:cNvSpPr>
            <a:spLocks noGrp="1"/>
          </p:cNvSpPr>
          <p:nvPr>
            <p:ph/>
          </p:nvPr>
        </p:nvSpPr>
        <p:spPr>
          <a:xfrm>
            <a:off x="609120" y="160452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21" name="PlaceHolder 3"/>
          <p:cNvSpPr>
            <a:spLocks noGrp="1"/>
          </p:cNvSpPr>
          <p:nvPr>
            <p:ph/>
          </p:nvPr>
        </p:nvSpPr>
        <p:spPr>
          <a:xfrm>
            <a:off x="6230160" y="1604520"/>
            <a:ext cx="535284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
        <p:nvSpPr>
          <p:cNvPr id="22" name="PlaceHolder 4"/>
          <p:cNvSpPr>
            <a:spLocks noGrp="1"/>
          </p:cNvSpPr>
          <p:nvPr>
            <p:ph/>
          </p:nvPr>
        </p:nvSpPr>
        <p:spPr>
          <a:xfrm>
            <a:off x="609120" y="3682080"/>
            <a:ext cx="10969560" cy="1896840"/>
          </a:xfrm>
          <a:prstGeom prst="rect">
            <a:avLst/>
          </a:prstGeom>
          <a:noFill/>
          <a:ln w="0">
            <a:noFill/>
          </a:ln>
        </p:spPr>
        <p:txBody>
          <a:bodyPr lIns="0" tIns="0" rIns="0" bIns="0" anchor="t">
            <a:normAutofit/>
          </a:bodyPr>
          <a:lstStyle>
            <a:lvl1pPr>
              <a:defRPr>
                <a:latin typeface="Calibri" panose="020F0502020204030204" pitchFamily="34" charset="0"/>
              </a:defRPr>
            </a:lvl1p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120" y="273600"/>
            <a:ext cx="10969560" cy="1144800"/>
          </a:xfrm>
          <a:prstGeom prst="rect">
            <a:avLst/>
          </a:prstGeom>
          <a:noFill/>
          <a:ln w="0">
            <a:noFill/>
          </a:ln>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120" y="1604520"/>
            <a:ext cx="10969560" cy="3977280"/>
          </a:xfrm>
          <a:prstGeom prst="rect">
            <a:avLst/>
          </a:prstGeom>
          <a:noFill/>
          <a:ln w="0">
            <a:noFill/>
          </a:ln>
        </p:spPr>
        <p:txBody>
          <a:bodyPr lIns="0" tIns="0" rIns="0" bIns="0" anchor="t">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panose="020F0502020204030204" pitchFamily="34" charset="0"/>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0A3DC"/>
        </a:solidFill>
        <a:effectLst/>
      </p:bgPr>
    </p:bg>
    <p:spTree>
      <p:nvGrpSpPr>
        <p:cNvPr id="1" name=""/>
        <p:cNvGrpSpPr/>
        <p:nvPr/>
      </p:nvGrpSpPr>
      <p:grpSpPr>
        <a:xfrm>
          <a:off x="0" y="0"/>
          <a:ext cx="0" cy="0"/>
          <a:chOff x="0" y="0"/>
          <a:chExt cx="0" cy="0"/>
        </a:xfrm>
      </p:grpSpPr>
      <p:sp>
        <p:nvSpPr>
          <p:cNvPr id="38" name="Freeform 16"/>
          <p:cNvSpPr/>
          <p:nvPr/>
        </p:nvSpPr>
        <p:spPr>
          <a:xfrm>
            <a:off x="181800" y="6281280"/>
            <a:ext cx="507240" cy="472320"/>
          </a:xfrm>
          <a:custGeom>
            <a:avLst/>
            <a:gdLst/>
            <a:ahLst/>
            <a:cxnLst/>
            <a:rect l="l" t="t" r="r" b="b"/>
            <a:pathLst>
              <a:path w="1103" h="1030">
                <a:moveTo>
                  <a:pt x="1059" y="511"/>
                </a:moveTo>
                <a:cubicBezTo>
                  <a:pt x="1056" y="337"/>
                  <a:pt x="1087" y="208"/>
                  <a:pt x="1090" y="198"/>
                </a:cubicBezTo>
                <a:cubicBezTo>
                  <a:pt x="1103" y="145"/>
                  <a:pt x="1103" y="145"/>
                  <a:pt x="1103" y="145"/>
                </a:cubicBezTo>
                <a:cubicBezTo>
                  <a:pt x="901" y="145"/>
                  <a:pt x="901" y="145"/>
                  <a:pt x="901" y="145"/>
                </a:cubicBezTo>
                <a:cubicBezTo>
                  <a:pt x="809" y="55"/>
                  <a:pt x="682" y="0"/>
                  <a:pt x="543" y="0"/>
                </a:cubicBezTo>
                <a:cubicBezTo>
                  <a:pt x="259" y="0"/>
                  <a:pt x="28" y="231"/>
                  <a:pt x="28" y="515"/>
                </a:cubicBezTo>
                <a:cubicBezTo>
                  <a:pt x="28" y="532"/>
                  <a:pt x="29" y="549"/>
                  <a:pt x="31" y="565"/>
                </a:cubicBezTo>
                <a:cubicBezTo>
                  <a:pt x="31" y="565"/>
                  <a:pt x="31" y="565"/>
                  <a:pt x="31" y="565"/>
                </a:cubicBezTo>
                <a:cubicBezTo>
                  <a:pt x="31" y="566"/>
                  <a:pt x="31" y="567"/>
                  <a:pt x="31" y="568"/>
                </a:cubicBezTo>
                <a:cubicBezTo>
                  <a:pt x="31" y="570"/>
                  <a:pt x="31" y="572"/>
                  <a:pt x="31" y="574"/>
                </a:cubicBezTo>
                <a:cubicBezTo>
                  <a:pt x="44" y="700"/>
                  <a:pt x="7" y="891"/>
                  <a:pt x="7" y="891"/>
                </a:cubicBezTo>
                <a:cubicBezTo>
                  <a:pt x="7" y="891"/>
                  <a:pt x="7" y="891"/>
                  <a:pt x="7" y="891"/>
                </a:cubicBezTo>
                <a:cubicBezTo>
                  <a:pt x="4" y="905"/>
                  <a:pt x="4" y="905"/>
                  <a:pt x="4" y="905"/>
                </a:cubicBezTo>
                <a:cubicBezTo>
                  <a:pt x="0" y="920"/>
                  <a:pt x="3" y="935"/>
                  <a:pt x="12" y="947"/>
                </a:cubicBezTo>
                <a:cubicBezTo>
                  <a:pt x="21" y="958"/>
                  <a:pt x="36" y="965"/>
                  <a:pt x="50" y="965"/>
                </a:cubicBezTo>
                <a:cubicBezTo>
                  <a:pt x="63" y="965"/>
                  <a:pt x="75" y="960"/>
                  <a:pt x="84" y="951"/>
                </a:cubicBezTo>
                <a:cubicBezTo>
                  <a:pt x="113" y="922"/>
                  <a:pt x="146" y="899"/>
                  <a:pt x="181" y="881"/>
                </a:cubicBezTo>
                <a:cubicBezTo>
                  <a:pt x="274" y="973"/>
                  <a:pt x="402" y="1030"/>
                  <a:pt x="543" y="1030"/>
                </a:cubicBezTo>
                <a:cubicBezTo>
                  <a:pt x="828" y="1030"/>
                  <a:pt x="1059" y="800"/>
                  <a:pt x="1059" y="515"/>
                </a:cubicBezTo>
                <a:cubicBezTo>
                  <a:pt x="1059" y="514"/>
                  <a:pt x="1058" y="512"/>
                  <a:pt x="1058" y="511"/>
                </a:cubicBezTo>
                <a:cubicBezTo>
                  <a:pt x="1058" y="511"/>
                  <a:pt x="1059" y="511"/>
                  <a:pt x="1059" y="511"/>
                </a:cubicBezTo>
                <a:close/>
                <a:moveTo>
                  <a:pt x="891" y="626"/>
                </a:moveTo>
                <a:cubicBezTo>
                  <a:pt x="864" y="735"/>
                  <a:pt x="769" y="809"/>
                  <a:pt x="657" y="809"/>
                </a:cubicBezTo>
                <a:cubicBezTo>
                  <a:pt x="311" y="809"/>
                  <a:pt x="311" y="809"/>
                  <a:pt x="311" y="809"/>
                </a:cubicBezTo>
                <a:cubicBezTo>
                  <a:pt x="218" y="809"/>
                  <a:pt x="125" y="854"/>
                  <a:pt x="56" y="923"/>
                </a:cubicBezTo>
                <a:cubicBezTo>
                  <a:pt x="50" y="929"/>
                  <a:pt x="41" y="923"/>
                  <a:pt x="42" y="915"/>
                </a:cubicBezTo>
                <a:cubicBezTo>
                  <a:pt x="80" y="765"/>
                  <a:pt x="80" y="765"/>
                  <a:pt x="80" y="765"/>
                </a:cubicBezTo>
                <a:cubicBezTo>
                  <a:pt x="109" y="650"/>
                  <a:pt x="214" y="553"/>
                  <a:pt x="328" y="529"/>
                </a:cubicBezTo>
                <a:cubicBezTo>
                  <a:pt x="305" y="582"/>
                  <a:pt x="305" y="582"/>
                  <a:pt x="305" y="582"/>
                </a:cubicBezTo>
                <a:cubicBezTo>
                  <a:pt x="298" y="596"/>
                  <a:pt x="310" y="612"/>
                  <a:pt x="326" y="610"/>
                </a:cubicBezTo>
                <a:cubicBezTo>
                  <a:pt x="916" y="525"/>
                  <a:pt x="916" y="525"/>
                  <a:pt x="916" y="525"/>
                </a:cubicBezTo>
                <a:lnTo>
                  <a:pt x="891" y="626"/>
                </a:lnTo>
                <a:close/>
                <a:moveTo>
                  <a:pt x="792" y="470"/>
                </a:moveTo>
                <a:cubicBezTo>
                  <a:pt x="394" y="470"/>
                  <a:pt x="394" y="470"/>
                  <a:pt x="394" y="470"/>
                </a:cubicBezTo>
                <a:cubicBezTo>
                  <a:pt x="291" y="470"/>
                  <a:pt x="188" y="525"/>
                  <a:pt x="118" y="607"/>
                </a:cubicBezTo>
                <a:cubicBezTo>
                  <a:pt x="163" y="426"/>
                  <a:pt x="163" y="426"/>
                  <a:pt x="163" y="426"/>
                </a:cubicBezTo>
                <a:cubicBezTo>
                  <a:pt x="197" y="293"/>
                  <a:pt x="332" y="185"/>
                  <a:pt x="465" y="185"/>
                </a:cubicBezTo>
                <a:cubicBezTo>
                  <a:pt x="1052" y="185"/>
                  <a:pt x="1052" y="185"/>
                  <a:pt x="1052" y="185"/>
                </a:cubicBezTo>
                <a:cubicBezTo>
                  <a:pt x="1026" y="287"/>
                  <a:pt x="1026" y="287"/>
                  <a:pt x="1026" y="287"/>
                </a:cubicBezTo>
                <a:cubicBezTo>
                  <a:pt x="999" y="396"/>
                  <a:pt x="904" y="470"/>
                  <a:pt x="792" y="470"/>
                </a:cubicBezTo>
                <a:close/>
              </a:path>
            </a:pathLst>
          </a:custGeom>
          <a:solidFill>
            <a:schemeClr val="accent1"/>
          </a:solidFill>
          <a:ln w="0">
            <a:noFill/>
          </a:ln>
        </p:spPr>
        <p:style>
          <a:lnRef idx="0">
            <a:scrgbClr r="0" g="0" b="0"/>
          </a:lnRef>
          <a:fillRef idx="0">
            <a:scrgbClr r="0" g="0" b="0"/>
          </a:fillRef>
          <a:effectRef idx="0">
            <a:scrgbClr r="0" g="0" b="0"/>
          </a:effectRef>
          <a:fontRef idx="minor"/>
        </p:style>
      </p:sp>
      <p:sp>
        <p:nvSpPr>
          <p:cNvPr id="39" name="Freeform 12"/>
          <p:cNvSpPr/>
          <p:nvPr/>
        </p:nvSpPr>
        <p:spPr>
          <a:xfrm>
            <a:off x="713880" y="3240"/>
            <a:ext cx="3682800" cy="1308960"/>
          </a:xfrm>
          <a:custGeom>
            <a:avLst/>
            <a:gdLst/>
            <a:ahLst/>
            <a:cxnLst/>
            <a:rect l="l" t="t" r="r" b="b"/>
            <a:pathLst>
              <a:path w="1236" h="439">
                <a:moveTo>
                  <a:pt x="1166" y="0"/>
                </a:moveTo>
                <a:cubicBezTo>
                  <a:pt x="50" y="0"/>
                  <a:pt x="50" y="0"/>
                  <a:pt x="50" y="0"/>
                </a:cubicBezTo>
                <a:cubicBezTo>
                  <a:pt x="45" y="6"/>
                  <a:pt x="40" y="13"/>
                  <a:pt x="36" y="20"/>
                </a:cubicBezTo>
                <a:cubicBezTo>
                  <a:pt x="2" y="78"/>
                  <a:pt x="0" y="147"/>
                  <a:pt x="31" y="204"/>
                </a:cubicBezTo>
                <a:cubicBezTo>
                  <a:pt x="74" y="282"/>
                  <a:pt x="149" y="299"/>
                  <a:pt x="204" y="299"/>
                </a:cubicBezTo>
                <a:cubicBezTo>
                  <a:pt x="233" y="299"/>
                  <a:pt x="257" y="294"/>
                  <a:pt x="270" y="291"/>
                </a:cubicBezTo>
                <a:cubicBezTo>
                  <a:pt x="274" y="318"/>
                  <a:pt x="295" y="385"/>
                  <a:pt x="385" y="401"/>
                </a:cubicBezTo>
                <a:cubicBezTo>
                  <a:pt x="395" y="403"/>
                  <a:pt x="406" y="404"/>
                  <a:pt x="415" y="404"/>
                </a:cubicBezTo>
                <a:cubicBezTo>
                  <a:pt x="483" y="404"/>
                  <a:pt x="528" y="363"/>
                  <a:pt x="548" y="340"/>
                </a:cubicBezTo>
                <a:cubicBezTo>
                  <a:pt x="558" y="369"/>
                  <a:pt x="594" y="418"/>
                  <a:pt x="714" y="436"/>
                </a:cubicBezTo>
                <a:cubicBezTo>
                  <a:pt x="728" y="438"/>
                  <a:pt x="741" y="439"/>
                  <a:pt x="754" y="439"/>
                </a:cubicBezTo>
                <a:cubicBezTo>
                  <a:pt x="870" y="439"/>
                  <a:pt x="921" y="355"/>
                  <a:pt x="934" y="328"/>
                </a:cubicBezTo>
                <a:cubicBezTo>
                  <a:pt x="953" y="334"/>
                  <a:pt x="971" y="337"/>
                  <a:pt x="988" y="337"/>
                </a:cubicBezTo>
                <a:cubicBezTo>
                  <a:pt x="1053" y="337"/>
                  <a:pt x="1084" y="296"/>
                  <a:pt x="1092" y="281"/>
                </a:cubicBezTo>
                <a:cubicBezTo>
                  <a:pt x="1138" y="280"/>
                  <a:pt x="1182" y="248"/>
                  <a:pt x="1208" y="197"/>
                </a:cubicBezTo>
                <a:cubicBezTo>
                  <a:pt x="1236" y="140"/>
                  <a:pt x="1234" y="77"/>
                  <a:pt x="1201" y="34"/>
                </a:cubicBezTo>
                <a:cubicBezTo>
                  <a:pt x="1191" y="20"/>
                  <a:pt x="1179" y="9"/>
                  <a:pt x="1166" y="0"/>
                </a:cubicBez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40" name="Freeform 13"/>
          <p:cNvSpPr/>
          <p:nvPr/>
        </p:nvSpPr>
        <p:spPr>
          <a:xfrm>
            <a:off x="-1080" y="633240"/>
            <a:ext cx="1384920" cy="959760"/>
          </a:xfrm>
          <a:custGeom>
            <a:avLst/>
            <a:gdLst/>
            <a:ahLst/>
            <a:cxnLst/>
            <a:rect l="l" t="t" r="r" b="b"/>
            <a:pathLst>
              <a:path w="465" h="322">
                <a:moveTo>
                  <a:pt x="450" y="149"/>
                </a:moveTo>
                <a:cubicBezTo>
                  <a:pt x="430" y="123"/>
                  <a:pt x="398" y="119"/>
                  <a:pt x="381" y="119"/>
                </a:cubicBezTo>
                <a:cubicBezTo>
                  <a:pt x="377" y="119"/>
                  <a:pt x="374" y="120"/>
                  <a:pt x="371" y="120"/>
                </a:cubicBezTo>
                <a:cubicBezTo>
                  <a:pt x="373" y="109"/>
                  <a:pt x="372" y="82"/>
                  <a:pt x="343" y="55"/>
                </a:cubicBezTo>
                <a:cubicBezTo>
                  <a:pt x="330" y="43"/>
                  <a:pt x="313" y="37"/>
                  <a:pt x="294" y="37"/>
                </a:cubicBezTo>
                <a:cubicBezTo>
                  <a:pt x="276" y="37"/>
                  <a:pt x="261" y="42"/>
                  <a:pt x="254" y="45"/>
                </a:cubicBezTo>
                <a:cubicBezTo>
                  <a:pt x="248" y="34"/>
                  <a:pt x="227" y="0"/>
                  <a:pt x="169" y="0"/>
                </a:cubicBezTo>
                <a:cubicBezTo>
                  <a:pt x="168" y="0"/>
                  <a:pt x="166" y="0"/>
                  <a:pt x="164" y="0"/>
                </a:cubicBezTo>
                <a:cubicBezTo>
                  <a:pt x="95" y="3"/>
                  <a:pt x="80" y="58"/>
                  <a:pt x="77" y="74"/>
                </a:cubicBezTo>
                <a:cubicBezTo>
                  <a:pt x="71" y="73"/>
                  <a:pt x="66" y="72"/>
                  <a:pt x="61" y="72"/>
                </a:cubicBezTo>
                <a:cubicBezTo>
                  <a:pt x="26" y="72"/>
                  <a:pt x="14" y="100"/>
                  <a:pt x="11" y="110"/>
                </a:cubicBezTo>
                <a:cubicBezTo>
                  <a:pt x="9" y="109"/>
                  <a:pt x="7" y="109"/>
                  <a:pt x="5" y="109"/>
                </a:cubicBezTo>
                <a:cubicBezTo>
                  <a:pt x="3" y="109"/>
                  <a:pt x="2" y="109"/>
                  <a:pt x="0" y="109"/>
                </a:cubicBezTo>
                <a:cubicBezTo>
                  <a:pt x="0" y="260"/>
                  <a:pt x="0" y="260"/>
                  <a:pt x="0" y="260"/>
                </a:cubicBezTo>
                <a:cubicBezTo>
                  <a:pt x="8" y="262"/>
                  <a:pt x="16" y="262"/>
                  <a:pt x="23" y="262"/>
                </a:cubicBezTo>
                <a:cubicBezTo>
                  <a:pt x="36" y="262"/>
                  <a:pt x="46" y="261"/>
                  <a:pt x="51" y="259"/>
                </a:cubicBezTo>
                <a:cubicBezTo>
                  <a:pt x="53" y="271"/>
                  <a:pt x="62" y="299"/>
                  <a:pt x="101" y="306"/>
                </a:cubicBezTo>
                <a:cubicBezTo>
                  <a:pt x="105" y="307"/>
                  <a:pt x="110" y="307"/>
                  <a:pt x="114" y="307"/>
                </a:cubicBezTo>
                <a:cubicBezTo>
                  <a:pt x="143" y="307"/>
                  <a:pt x="162" y="290"/>
                  <a:pt x="170" y="280"/>
                </a:cubicBezTo>
                <a:cubicBezTo>
                  <a:pt x="175" y="292"/>
                  <a:pt x="190" y="314"/>
                  <a:pt x="242" y="321"/>
                </a:cubicBezTo>
                <a:cubicBezTo>
                  <a:pt x="247" y="322"/>
                  <a:pt x="253" y="322"/>
                  <a:pt x="258" y="322"/>
                </a:cubicBezTo>
                <a:cubicBezTo>
                  <a:pt x="308" y="322"/>
                  <a:pt x="330" y="286"/>
                  <a:pt x="336" y="275"/>
                </a:cubicBezTo>
                <a:cubicBezTo>
                  <a:pt x="344" y="278"/>
                  <a:pt x="351" y="279"/>
                  <a:pt x="359" y="279"/>
                </a:cubicBezTo>
                <a:cubicBezTo>
                  <a:pt x="386" y="279"/>
                  <a:pt x="399" y="261"/>
                  <a:pt x="403" y="255"/>
                </a:cubicBezTo>
                <a:cubicBezTo>
                  <a:pt x="423" y="254"/>
                  <a:pt x="442" y="241"/>
                  <a:pt x="452" y="219"/>
                </a:cubicBezTo>
                <a:cubicBezTo>
                  <a:pt x="465" y="195"/>
                  <a:pt x="464" y="168"/>
                  <a:pt x="450" y="149"/>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41" name="Freeform 14"/>
          <p:cNvSpPr/>
          <p:nvPr/>
        </p:nvSpPr>
        <p:spPr>
          <a:xfrm>
            <a:off x="-1080" y="3240"/>
            <a:ext cx="1540440" cy="1031040"/>
          </a:xfrm>
          <a:custGeom>
            <a:avLst/>
            <a:gdLst/>
            <a:ahLst/>
            <a:cxnLst/>
            <a:rect l="l" t="t" r="r" b="b"/>
            <a:pathLst>
              <a:path w="517" h="346">
                <a:moveTo>
                  <a:pt x="495" y="93"/>
                </a:moveTo>
                <a:cubicBezTo>
                  <a:pt x="466" y="55"/>
                  <a:pt x="420" y="50"/>
                  <a:pt x="395" y="50"/>
                </a:cubicBezTo>
                <a:cubicBezTo>
                  <a:pt x="389" y="50"/>
                  <a:pt x="384" y="50"/>
                  <a:pt x="381" y="50"/>
                </a:cubicBezTo>
                <a:cubicBezTo>
                  <a:pt x="382" y="40"/>
                  <a:pt x="382" y="21"/>
                  <a:pt x="372" y="0"/>
                </a:cubicBezTo>
                <a:cubicBezTo>
                  <a:pt x="0" y="0"/>
                  <a:pt x="0" y="0"/>
                  <a:pt x="0" y="0"/>
                </a:cubicBezTo>
                <a:cubicBezTo>
                  <a:pt x="0" y="324"/>
                  <a:pt x="0" y="324"/>
                  <a:pt x="0" y="324"/>
                </a:cubicBezTo>
                <a:cubicBezTo>
                  <a:pt x="1" y="324"/>
                  <a:pt x="3" y="324"/>
                  <a:pt x="4" y="324"/>
                </a:cubicBezTo>
                <a:cubicBezTo>
                  <a:pt x="46" y="324"/>
                  <a:pt x="74" y="299"/>
                  <a:pt x="87" y="285"/>
                </a:cubicBezTo>
                <a:cubicBezTo>
                  <a:pt x="94" y="302"/>
                  <a:pt x="116" y="333"/>
                  <a:pt x="191" y="344"/>
                </a:cubicBezTo>
                <a:cubicBezTo>
                  <a:pt x="199" y="345"/>
                  <a:pt x="208" y="346"/>
                  <a:pt x="215" y="346"/>
                </a:cubicBezTo>
                <a:cubicBezTo>
                  <a:pt x="288" y="346"/>
                  <a:pt x="320" y="294"/>
                  <a:pt x="328" y="277"/>
                </a:cubicBezTo>
                <a:cubicBezTo>
                  <a:pt x="340" y="281"/>
                  <a:pt x="351" y="282"/>
                  <a:pt x="362" y="282"/>
                </a:cubicBezTo>
                <a:cubicBezTo>
                  <a:pt x="402" y="282"/>
                  <a:pt x="421" y="257"/>
                  <a:pt x="427" y="247"/>
                </a:cubicBezTo>
                <a:cubicBezTo>
                  <a:pt x="456" y="247"/>
                  <a:pt x="483" y="227"/>
                  <a:pt x="499" y="195"/>
                </a:cubicBezTo>
                <a:cubicBezTo>
                  <a:pt x="517" y="159"/>
                  <a:pt x="515" y="120"/>
                  <a:pt x="495" y="9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42" name="Freeform 18"/>
          <p:cNvSpPr/>
          <p:nvPr/>
        </p:nvSpPr>
        <p:spPr>
          <a:xfrm>
            <a:off x="10922760" y="1586520"/>
            <a:ext cx="1265040" cy="1040760"/>
          </a:xfrm>
          <a:custGeom>
            <a:avLst/>
            <a:gdLst/>
            <a:ahLst/>
            <a:cxnLst/>
            <a:rect l="l" t="t" r="r" b="b"/>
            <a:pathLst>
              <a:path w="525" h="433">
                <a:moveTo>
                  <a:pt x="525" y="98"/>
                </a:moveTo>
                <a:cubicBezTo>
                  <a:pt x="524" y="99"/>
                  <a:pt x="522" y="99"/>
                  <a:pt x="521" y="99"/>
                </a:cubicBezTo>
                <a:cubicBezTo>
                  <a:pt x="517" y="78"/>
                  <a:pt x="496" y="3"/>
                  <a:pt x="403" y="0"/>
                </a:cubicBezTo>
                <a:cubicBezTo>
                  <a:pt x="401" y="0"/>
                  <a:pt x="399" y="0"/>
                  <a:pt x="397" y="0"/>
                </a:cubicBezTo>
                <a:cubicBezTo>
                  <a:pt x="320" y="0"/>
                  <a:pt x="290" y="45"/>
                  <a:pt x="282" y="60"/>
                </a:cubicBezTo>
                <a:cubicBezTo>
                  <a:pt x="273" y="57"/>
                  <a:pt x="253" y="49"/>
                  <a:pt x="229" y="49"/>
                </a:cubicBezTo>
                <a:cubicBezTo>
                  <a:pt x="203" y="49"/>
                  <a:pt x="181" y="58"/>
                  <a:pt x="163" y="74"/>
                </a:cubicBezTo>
                <a:cubicBezTo>
                  <a:pt x="124" y="110"/>
                  <a:pt x="123" y="146"/>
                  <a:pt x="125" y="161"/>
                </a:cubicBezTo>
                <a:cubicBezTo>
                  <a:pt x="121" y="160"/>
                  <a:pt x="117" y="160"/>
                  <a:pt x="112" y="160"/>
                </a:cubicBezTo>
                <a:cubicBezTo>
                  <a:pt x="89" y="160"/>
                  <a:pt x="46" y="165"/>
                  <a:pt x="20" y="201"/>
                </a:cubicBezTo>
                <a:cubicBezTo>
                  <a:pt x="1" y="225"/>
                  <a:pt x="0" y="261"/>
                  <a:pt x="16" y="294"/>
                </a:cubicBezTo>
                <a:cubicBezTo>
                  <a:pt x="31" y="323"/>
                  <a:pt x="56" y="342"/>
                  <a:pt x="82" y="342"/>
                </a:cubicBezTo>
                <a:cubicBezTo>
                  <a:pt x="87" y="351"/>
                  <a:pt x="105" y="375"/>
                  <a:pt x="142" y="375"/>
                </a:cubicBezTo>
                <a:cubicBezTo>
                  <a:pt x="152" y="375"/>
                  <a:pt x="162" y="373"/>
                  <a:pt x="173" y="370"/>
                </a:cubicBezTo>
                <a:cubicBezTo>
                  <a:pt x="181" y="385"/>
                  <a:pt x="210" y="433"/>
                  <a:pt x="277" y="433"/>
                </a:cubicBezTo>
                <a:cubicBezTo>
                  <a:pt x="284" y="433"/>
                  <a:pt x="292" y="433"/>
                  <a:pt x="300" y="431"/>
                </a:cubicBezTo>
                <a:cubicBezTo>
                  <a:pt x="369" y="421"/>
                  <a:pt x="389" y="393"/>
                  <a:pt x="395" y="377"/>
                </a:cubicBezTo>
                <a:cubicBezTo>
                  <a:pt x="407" y="390"/>
                  <a:pt x="432" y="413"/>
                  <a:pt x="471" y="413"/>
                </a:cubicBezTo>
                <a:cubicBezTo>
                  <a:pt x="477" y="413"/>
                  <a:pt x="483" y="412"/>
                  <a:pt x="489" y="411"/>
                </a:cubicBezTo>
                <a:cubicBezTo>
                  <a:pt x="504" y="409"/>
                  <a:pt x="516" y="403"/>
                  <a:pt x="525" y="397"/>
                </a:cubicBezTo>
                <a:lnTo>
                  <a:pt x="525" y="98"/>
                </a:ln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43" name="Freeform 19"/>
          <p:cNvSpPr/>
          <p:nvPr/>
        </p:nvSpPr>
        <p:spPr>
          <a:xfrm>
            <a:off x="8672400" y="-2160"/>
            <a:ext cx="2153160" cy="685080"/>
          </a:xfrm>
          <a:custGeom>
            <a:avLst/>
            <a:gdLst/>
            <a:ahLst/>
            <a:cxnLst/>
            <a:rect l="l" t="t" r="r" b="b"/>
            <a:pathLst>
              <a:path w="894" h="285">
                <a:moveTo>
                  <a:pt x="15" y="0"/>
                </a:moveTo>
                <a:cubicBezTo>
                  <a:pt x="0" y="38"/>
                  <a:pt x="2" y="79"/>
                  <a:pt x="21" y="115"/>
                </a:cubicBezTo>
                <a:cubicBezTo>
                  <a:pt x="52" y="171"/>
                  <a:pt x="107" y="183"/>
                  <a:pt x="146" y="183"/>
                </a:cubicBezTo>
                <a:cubicBezTo>
                  <a:pt x="167" y="183"/>
                  <a:pt x="185" y="180"/>
                  <a:pt x="194" y="178"/>
                </a:cubicBezTo>
                <a:cubicBezTo>
                  <a:pt x="197" y="197"/>
                  <a:pt x="212" y="246"/>
                  <a:pt x="278" y="258"/>
                </a:cubicBezTo>
                <a:cubicBezTo>
                  <a:pt x="285" y="259"/>
                  <a:pt x="293" y="259"/>
                  <a:pt x="300" y="259"/>
                </a:cubicBezTo>
                <a:cubicBezTo>
                  <a:pt x="349" y="259"/>
                  <a:pt x="382" y="230"/>
                  <a:pt x="396" y="214"/>
                </a:cubicBezTo>
                <a:cubicBezTo>
                  <a:pt x="404" y="234"/>
                  <a:pt x="430" y="270"/>
                  <a:pt x="517" y="283"/>
                </a:cubicBezTo>
                <a:cubicBezTo>
                  <a:pt x="527" y="284"/>
                  <a:pt x="536" y="285"/>
                  <a:pt x="546" y="285"/>
                </a:cubicBezTo>
                <a:cubicBezTo>
                  <a:pt x="630" y="285"/>
                  <a:pt x="667" y="224"/>
                  <a:pt x="677" y="205"/>
                </a:cubicBezTo>
                <a:cubicBezTo>
                  <a:pt x="690" y="209"/>
                  <a:pt x="704" y="211"/>
                  <a:pt x="716" y="211"/>
                </a:cubicBezTo>
                <a:cubicBezTo>
                  <a:pt x="763" y="211"/>
                  <a:pt x="785" y="181"/>
                  <a:pt x="792" y="170"/>
                </a:cubicBezTo>
                <a:cubicBezTo>
                  <a:pt x="825" y="169"/>
                  <a:pt x="857" y="146"/>
                  <a:pt x="875" y="109"/>
                </a:cubicBezTo>
                <a:cubicBezTo>
                  <a:pt x="894" y="72"/>
                  <a:pt x="894" y="31"/>
                  <a:pt x="877" y="0"/>
                </a:cubicBezTo>
                <a:lnTo>
                  <a:pt x="15" y="0"/>
                </a:ln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44" name="Freeform 20"/>
          <p:cNvSpPr/>
          <p:nvPr/>
        </p:nvSpPr>
        <p:spPr>
          <a:xfrm>
            <a:off x="9464400" y="-2160"/>
            <a:ext cx="2723400" cy="1885680"/>
          </a:xfrm>
          <a:custGeom>
            <a:avLst/>
            <a:gdLst/>
            <a:ahLst/>
            <a:cxnLst/>
            <a:rect l="l" t="t" r="r" b="b"/>
            <a:pathLst>
              <a:path w="1130" h="784">
                <a:moveTo>
                  <a:pt x="1130" y="0"/>
                </a:moveTo>
                <a:cubicBezTo>
                  <a:pt x="307" y="0"/>
                  <a:pt x="307" y="0"/>
                  <a:pt x="307" y="0"/>
                </a:cubicBezTo>
                <a:cubicBezTo>
                  <a:pt x="266" y="29"/>
                  <a:pt x="249" y="72"/>
                  <a:pt x="242" y="93"/>
                </a:cubicBezTo>
                <a:cubicBezTo>
                  <a:pt x="236" y="92"/>
                  <a:pt x="229" y="92"/>
                  <a:pt x="223" y="92"/>
                </a:cubicBezTo>
                <a:cubicBezTo>
                  <a:pt x="157" y="92"/>
                  <a:pt x="90" y="134"/>
                  <a:pt x="50" y="202"/>
                </a:cubicBezTo>
                <a:cubicBezTo>
                  <a:pt x="2" y="283"/>
                  <a:pt x="0" y="378"/>
                  <a:pt x="44" y="458"/>
                </a:cubicBezTo>
                <a:cubicBezTo>
                  <a:pt x="104" y="566"/>
                  <a:pt x="207" y="589"/>
                  <a:pt x="283" y="589"/>
                </a:cubicBezTo>
                <a:cubicBezTo>
                  <a:pt x="323" y="589"/>
                  <a:pt x="357" y="583"/>
                  <a:pt x="374" y="579"/>
                </a:cubicBezTo>
                <a:cubicBezTo>
                  <a:pt x="381" y="616"/>
                  <a:pt x="410" y="709"/>
                  <a:pt x="535" y="731"/>
                </a:cubicBezTo>
                <a:cubicBezTo>
                  <a:pt x="549" y="734"/>
                  <a:pt x="563" y="735"/>
                  <a:pt x="577" y="735"/>
                </a:cubicBezTo>
                <a:cubicBezTo>
                  <a:pt x="671" y="735"/>
                  <a:pt x="733" y="679"/>
                  <a:pt x="761" y="647"/>
                </a:cubicBezTo>
                <a:cubicBezTo>
                  <a:pt x="775" y="686"/>
                  <a:pt x="825" y="755"/>
                  <a:pt x="992" y="780"/>
                </a:cubicBezTo>
                <a:cubicBezTo>
                  <a:pt x="1010" y="782"/>
                  <a:pt x="1029" y="784"/>
                  <a:pt x="1046" y="784"/>
                </a:cubicBezTo>
                <a:cubicBezTo>
                  <a:pt x="1078" y="784"/>
                  <a:pt x="1105" y="779"/>
                  <a:pt x="1130" y="772"/>
                </a:cubicBezTo>
                <a:lnTo>
                  <a:pt x="1130" y="0"/>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45" name="Freeform 24"/>
          <p:cNvSpPr/>
          <p:nvPr/>
        </p:nvSpPr>
        <p:spPr>
          <a:xfrm>
            <a:off x="1534680" y="6410880"/>
            <a:ext cx="846720" cy="460080"/>
          </a:xfrm>
          <a:custGeom>
            <a:avLst/>
            <a:gdLst/>
            <a:ahLst/>
            <a:cxnLst/>
            <a:rect l="l" t="t" r="r" b="b"/>
            <a:pathLst>
              <a:path w="524" h="285">
                <a:moveTo>
                  <a:pt x="86" y="260"/>
                </a:moveTo>
                <a:cubicBezTo>
                  <a:pt x="98" y="260"/>
                  <a:pt x="108" y="258"/>
                  <a:pt x="114" y="257"/>
                </a:cubicBezTo>
                <a:cubicBezTo>
                  <a:pt x="115" y="263"/>
                  <a:pt x="118" y="275"/>
                  <a:pt x="127" y="285"/>
                </a:cubicBezTo>
                <a:cubicBezTo>
                  <a:pt x="225" y="285"/>
                  <a:pt x="225" y="285"/>
                  <a:pt x="225" y="285"/>
                </a:cubicBezTo>
                <a:cubicBezTo>
                  <a:pt x="228" y="283"/>
                  <a:pt x="230" y="280"/>
                  <a:pt x="232" y="278"/>
                </a:cubicBezTo>
                <a:cubicBezTo>
                  <a:pt x="233" y="280"/>
                  <a:pt x="234" y="283"/>
                  <a:pt x="235" y="285"/>
                </a:cubicBezTo>
                <a:cubicBezTo>
                  <a:pt x="388" y="285"/>
                  <a:pt x="388" y="285"/>
                  <a:pt x="388" y="285"/>
                </a:cubicBezTo>
                <a:cubicBezTo>
                  <a:pt x="392" y="280"/>
                  <a:pt x="394" y="276"/>
                  <a:pt x="396" y="273"/>
                </a:cubicBezTo>
                <a:cubicBezTo>
                  <a:pt x="404" y="275"/>
                  <a:pt x="411" y="277"/>
                  <a:pt x="419" y="277"/>
                </a:cubicBezTo>
                <a:cubicBezTo>
                  <a:pt x="446" y="277"/>
                  <a:pt x="459" y="259"/>
                  <a:pt x="463" y="253"/>
                </a:cubicBezTo>
                <a:cubicBezTo>
                  <a:pt x="482" y="252"/>
                  <a:pt x="501" y="239"/>
                  <a:pt x="512" y="217"/>
                </a:cubicBezTo>
                <a:cubicBezTo>
                  <a:pt x="524" y="193"/>
                  <a:pt x="523" y="167"/>
                  <a:pt x="509" y="148"/>
                </a:cubicBezTo>
                <a:cubicBezTo>
                  <a:pt x="489" y="122"/>
                  <a:pt x="458" y="118"/>
                  <a:pt x="441" y="118"/>
                </a:cubicBezTo>
                <a:cubicBezTo>
                  <a:pt x="437" y="118"/>
                  <a:pt x="434" y="119"/>
                  <a:pt x="431" y="119"/>
                </a:cubicBezTo>
                <a:cubicBezTo>
                  <a:pt x="433" y="108"/>
                  <a:pt x="432" y="81"/>
                  <a:pt x="403" y="55"/>
                </a:cubicBezTo>
                <a:cubicBezTo>
                  <a:pt x="390" y="43"/>
                  <a:pt x="373" y="37"/>
                  <a:pt x="354" y="37"/>
                </a:cubicBezTo>
                <a:cubicBezTo>
                  <a:pt x="337" y="37"/>
                  <a:pt x="322" y="42"/>
                  <a:pt x="315" y="45"/>
                </a:cubicBezTo>
                <a:cubicBezTo>
                  <a:pt x="309" y="33"/>
                  <a:pt x="287" y="0"/>
                  <a:pt x="231" y="0"/>
                </a:cubicBezTo>
                <a:cubicBezTo>
                  <a:pt x="229" y="0"/>
                  <a:pt x="227" y="0"/>
                  <a:pt x="226" y="1"/>
                </a:cubicBezTo>
                <a:cubicBezTo>
                  <a:pt x="157" y="3"/>
                  <a:pt x="142" y="58"/>
                  <a:pt x="139" y="73"/>
                </a:cubicBezTo>
                <a:cubicBezTo>
                  <a:pt x="133" y="72"/>
                  <a:pt x="128" y="72"/>
                  <a:pt x="123" y="72"/>
                </a:cubicBezTo>
                <a:cubicBezTo>
                  <a:pt x="88" y="72"/>
                  <a:pt x="77" y="99"/>
                  <a:pt x="74" y="109"/>
                </a:cubicBezTo>
                <a:cubicBezTo>
                  <a:pt x="72" y="109"/>
                  <a:pt x="70" y="108"/>
                  <a:pt x="67" y="108"/>
                </a:cubicBezTo>
                <a:cubicBezTo>
                  <a:pt x="47" y="108"/>
                  <a:pt x="27" y="121"/>
                  <a:pt x="15" y="142"/>
                </a:cubicBezTo>
                <a:cubicBezTo>
                  <a:pt x="0" y="167"/>
                  <a:pt x="0" y="196"/>
                  <a:pt x="13" y="220"/>
                </a:cubicBezTo>
                <a:cubicBezTo>
                  <a:pt x="31" y="253"/>
                  <a:pt x="63" y="260"/>
                  <a:pt x="86" y="260"/>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46" name="Freeform 25"/>
          <p:cNvSpPr/>
          <p:nvPr/>
        </p:nvSpPr>
        <p:spPr>
          <a:xfrm>
            <a:off x="-1080" y="5668920"/>
            <a:ext cx="857880" cy="705600"/>
          </a:xfrm>
          <a:custGeom>
            <a:avLst/>
            <a:gdLst/>
            <a:ahLst/>
            <a:cxnLst/>
            <a:rect l="l" t="t" r="r" b="b"/>
            <a:pathLst>
              <a:path w="531" h="437">
                <a:moveTo>
                  <a:pt x="510" y="194"/>
                </a:moveTo>
                <a:cubicBezTo>
                  <a:pt x="493" y="165"/>
                  <a:pt x="465" y="148"/>
                  <a:pt x="438" y="148"/>
                </a:cubicBezTo>
                <a:cubicBezTo>
                  <a:pt x="435" y="148"/>
                  <a:pt x="432" y="148"/>
                  <a:pt x="429" y="148"/>
                </a:cubicBezTo>
                <a:cubicBezTo>
                  <a:pt x="425" y="135"/>
                  <a:pt x="409" y="98"/>
                  <a:pt x="361" y="98"/>
                </a:cubicBezTo>
                <a:cubicBezTo>
                  <a:pt x="355" y="98"/>
                  <a:pt x="347" y="98"/>
                  <a:pt x="340" y="100"/>
                </a:cubicBezTo>
                <a:cubicBezTo>
                  <a:pt x="336" y="78"/>
                  <a:pt x="315" y="3"/>
                  <a:pt x="221" y="0"/>
                </a:cubicBezTo>
                <a:cubicBezTo>
                  <a:pt x="219" y="0"/>
                  <a:pt x="217" y="0"/>
                  <a:pt x="214" y="0"/>
                </a:cubicBezTo>
                <a:cubicBezTo>
                  <a:pt x="137" y="0"/>
                  <a:pt x="107" y="45"/>
                  <a:pt x="99" y="60"/>
                </a:cubicBezTo>
                <a:cubicBezTo>
                  <a:pt x="90" y="57"/>
                  <a:pt x="69" y="50"/>
                  <a:pt x="45" y="50"/>
                </a:cubicBezTo>
                <a:cubicBezTo>
                  <a:pt x="29" y="50"/>
                  <a:pt x="13" y="53"/>
                  <a:pt x="0" y="60"/>
                </a:cubicBezTo>
                <a:cubicBezTo>
                  <a:pt x="0" y="391"/>
                  <a:pt x="0" y="391"/>
                  <a:pt x="0" y="391"/>
                </a:cubicBezTo>
                <a:cubicBezTo>
                  <a:pt x="15" y="411"/>
                  <a:pt x="44" y="437"/>
                  <a:pt x="93" y="437"/>
                </a:cubicBezTo>
                <a:cubicBezTo>
                  <a:pt x="101" y="437"/>
                  <a:pt x="108" y="436"/>
                  <a:pt x="116" y="435"/>
                </a:cubicBezTo>
                <a:cubicBezTo>
                  <a:pt x="186" y="425"/>
                  <a:pt x="207" y="396"/>
                  <a:pt x="213" y="380"/>
                </a:cubicBezTo>
                <a:cubicBezTo>
                  <a:pt x="224" y="393"/>
                  <a:pt x="250" y="417"/>
                  <a:pt x="290" y="417"/>
                </a:cubicBezTo>
                <a:cubicBezTo>
                  <a:pt x="295" y="417"/>
                  <a:pt x="301" y="416"/>
                  <a:pt x="307" y="415"/>
                </a:cubicBezTo>
                <a:cubicBezTo>
                  <a:pt x="360" y="406"/>
                  <a:pt x="372" y="367"/>
                  <a:pt x="374" y="351"/>
                </a:cubicBezTo>
                <a:cubicBezTo>
                  <a:pt x="382" y="353"/>
                  <a:pt x="396" y="356"/>
                  <a:pt x="412" y="356"/>
                </a:cubicBezTo>
                <a:cubicBezTo>
                  <a:pt x="444" y="356"/>
                  <a:pt x="487" y="346"/>
                  <a:pt x="512" y="301"/>
                </a:cubicBezTo>
                <a:cubicBezTo>
                  <a:pt x="531" y="268"/>
                  <a:pt x="530" y="228"/>
                  <a:pt x="510" y="194"/>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47" name="Freeform 26"/>
          <p:cNvSpPr/>
          <p:nvPr/>
        </p:nvSpPr>
        <p:spPr>
          <a:xfrm>
            <a:off x="-1080" y="5850000"/>
            <a:ext cx="1848600" cy="1020960"/>
          </a:xfrm>
          <a:custGeom>
            <a:avLst/>
            <a:gdLst/>
            <a:ahLst/>
            <a:cxnLst/>
            <a:rect l="l" t="t" r="r" b="b"/>
            <a:pathLst>
              <a:path w="1143" h="632">
                <a:moveTo>
                  <a:pt x="1103" y="371"/>
                </a:moveTo>
                <a:cubicBezTo>
                  <a:pt x="1071" y="316"/>
                  <a:pt x="1018" y="283"/>
                  <a:pt x="965" y="283"/>
                </a:cubicBezTo>
                <a:cubicBezTo>
                  <a:pt x="960" y="283"/>
                  <a:pt x="955" y="283"/>
                  <a:pt x="950" y="284"/>
                </a:cubicBezTo>
                <a:cubicBezTo>
                  <a:pt x="942" y="258"/>
                  <a:pt x="911" y="187"/>
                  <a:pt x="820" y="187"/>
                </a:cubicBezTo>
                <a:cubicBezTo>
                  <a:pt x="807" y="187"/>
                  <a:pt x="793" y="188"/>
                  <a:pt x="779" y="191"/>
                </a:cubicBezTo>
                <a:cubicBezTo>
                  <a:pt x="771" y="150"/>
                  <a:pt x="731" y="6"/>
                  <a:pt x="552" y="1"/>
                </a:cubicBezTo>
                <a:cubicBezTo>
                  <a:pt x="548" y="0"/>
                  <a:pt x="543" y="0"/>
                  <a:pt x="539" y="0"/>
                </a:cubicBezTo>
                <a:cubicBezTo>
                  <a:pt x="391" y="0"/>
                  <a:pt x="334" y="87"/>
                  <a:pt x="319" y="116"/>
                </a:cubicBezTo>
                <a:cubicBezTo>
                  <a:pt x="301" y="109"/>
                  <a:pt x="262" y="95"/>
                  <a:pt x="216" y="95"/>
                </a:cubicBezTo>
                <a:cubicBezTo>
                  <a:pt x="166" y="95"/>
                  <a:pt x="123" y="111"/>
                  <a:pt x="89" y="142"/>
                </a:cubicBezTo>
                <a:cubicBezTo>
                  <a:pt x="13" y="211"/>
                  <a:pt x="11" y="281"/>
                  <a:pt x="15" y="310"/>
                </a:cubicBezTo>
                <a:cubicBezTo>
                  <a:pt x="11" y="310"/>
                  <a:pt x="6" y="309"/>
                  <a:pt x="0" y="309"/>
                </a:cubicBezTo>
                <a:cubicBezTo>
                  <a:pt x="0" y="632"/>
                  <a:pt x="0" y="632"/>
                  <a:pt x="0" y="632"/>
                </a:cubicBezTo>
                <a:cubicBezTo>
                  <a:pt x="1062" y="632"/>
                  <a:pt x="1062" y="632"/>
                  <a:pt x="1062" y="632"/>
                </a:cubicBezTo>
                <a:cubicBezTo>
                  <a:pt x="1079" y="617"/>
                  <a:pt x="1095" y="599"/>
                  <a:pt x="1108" y="575"/>
                </a:cubicBezTo>
                <a:cubicBezTo>
                  <a:pt x="1143" y="511"/>
                  <a:pt x="1141" y="435"/>
                  <a:pt x="1103" y="371"/>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48" name="Freeform 30"/>
          <p:cNvSpPr/>
          <p:nvPr/>
        </p:nvSpPr>
        <p:spPr>
          <a:xfrm>
            <a:off x="10515240" y="5840640"/>
            <a:ext cx="965160" cy="587880"/>
          </a:xfrm>
          <a:custGeom>
            <a:avLst/>
            <a:gdLst/>
            <a:ahLst/>
            <a:cxnLst/>
            <a:rect l="l" t="t" r="r" b="b"/>
            <a:pathLst>
              <a:path w="620" h="378">
                <a:moveTo>
                  <a:pt x="378" y="378"/>
                </a:moveTo>
                <a:cubicBezTo>
                  <a:pt x="372" y="378"/>
                  <a:pt x="365" y="378"/>
                  <a:pt x="358" y="377"/>
                </a:cubicBezTo>
                <a:cubicBezTo>
                  <a:pt x="298" y="368"/>
                  <a:pt x="280" y="343"/>
                  <a:pt x="275" y="329"/>
                </a:cubicBezTo>
                <a:cubicBezTo>
                  <a:pt x="265" y="340"/>
                  <a:pt x="243" y="360"/>
                  <a:pt x="209" y="360"/>
                </a:cubicBezTo>
                <a:cubicBezTo>
                  <a:pt x="204" y="360"/>
                  <a:pt x="199" y="360"/>
                  <a:pt x="194" y="359"/>
                </a:cubicBezTo>
                <a:cubicBezTo>
                  <a:pt x="148" y="351"/>
                  <a:pt x="138" y="317"/>
                  <a:pt x="136" y="304"/>
                </a:cubicBezTo>
                <a:cubicBezTo>
                  <a:pt x="129" y="306"/>
                  <a:pt x="117" y="308"/>
                  <a:pt x="103" y="308"/>
                </a:cubicBezTo>
                <a:cubicBezTo>
                  <a:pt x="75" y="308"/>
                  <a:pt x="38" y="300"/>
                  <a:pt x="16" y="260"/>
                </a:cubicBezTo>
                <a:cubicBezTo>
                  <a:pt x="0" y="232"/>
                  <a:pt x="1" y="197"/>
                  <a:pt x="18" y="168"/>
                </a:cubicBezTo>
                <a:cubicBezTo>
                  <a:pt x="33" y="143"/>
                  <a:pt x="57" y="128"/>
                  <a:pt x="81" y="128"/>
                </a:cubicBezTo>
                <a:cubicBezTo>
                  <a:pt x="83" y="128"/>
                  <a:pt x="86" y="128"/>
                  <a:pt x="88" y="129"/>
                </a:cubicBezTo>
                <a:cubicBezTo>
                  <a:pt x="92" y="117"/>
                  <a:pt x="105" y="85"/>
                  <a:pt x="147" y="85"/>
                </a:cubicBezTo>
                <a:cubicBezTo>
                  <a:pt x="153" y="85"/>
                  <a:pt x="159" y="85"/>
                  <a:pt x="165" y="87"/>
                </a:cubicBezTo>
                <a:cubicBezTo>
                  <a:pt x="169" y="68"/>
                  <a:pt x="187" y="3"/>
                  <a:pt x="268" y="1"/>
                </a:cubicBezTo>
                <a:cubicBezTo>
                  <a:pt x="270" y="1"/>
                  <a:pt x="272" y="0"/>
                  <a:pt x="274" y="0"/>
                </a:cubicBezTo>
                <a:cubicBezTo>
                  <a:pt x="341" y="0"/>
                  <a:pt x="367" y="39"/>
                  <a:pt x="373" y="53"/>
                </a:cubicBezTo>
                <a:cubicBezTo>
                  <a:pt x="381" y="50"/>
                  <a:pt x="399" y="43"/>
                  <a:pt x="420" y="43"/>
                </a:cubicBezTo>
                <a:cubicBezTo>
                  <a:pt x="442" y="43"/>
                  <a:pt x="462" y="51"/>
                  <a:pt x="477" y="65"/>
                </a:cubicBezTo>
                <a:cubicBezTo>
                  <a:pt x="512" y="96"/>
                  <a:pt x="512" y="127"/>
                  <a:pt x="511" y="141"/>
                </a:cubicBezTo>
                <a:cubicBezTo>
                  <a:pt x="514" y="140"/>
                  <a:pt x="518" y="140"/>
                  <a:pt x="522" y="140"/>
                </a:cubicBezTo>
                <a:cubicBezTo>
                  <a:pt x="542" y="140"/>
                  <a:pt x="580" y="145"/>
                  <a:pt x="603" y="175"/>
                </a:cubicBezTo>
                <a:cubicBezTo>
                  <a:pt x="619" y="197"/>
                  <a:pt x="620" y="228"/>
                  <a:pt x="606" y="257"/>
                </a:cubicBezTo>
                <a:cubicBezTo>
                  <a:pt x="593" y="282"/>
                  <a:pt x="571" y="298"/>
                  <a:pt x="548" y="299"/>
                </a:cubicBezTo>
                <a:cubicBezTo>
                  <a:pt x="544" y="306"/>
                  <a:pt x="528" y="327"/>
                  <a:pt x="496" y="327"/>
                </a:cubicBezTo>
                <a:cubicBezTo>
                  <a:pt x="487" y="327"/>
                  <a:pt x="478" y="326"/>
                  <a:pt x="469" y="323"/>
                </a:cubicBezTo>
                <a:cubicBezTo>
                  <a:pt x="462" y="336"/>
                  <a:pt x="437" y="378"/>
                  <a:pt x="378" y="378"/>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49" name="Freeform 31"/>
          <p:cNvSpPr/>
          <p:nvPr/>
        </p:nvSpPr>
        <p:spPr>
          <a:xfrm>
            <a:off x="9874440" y="6237720"/>
            <a:ext cx="1311120" cy="627480"/>
          </a:xfrm>
          <a:custGeom>
            <a:avLst/>
            <a:gdLst/>
            <a:ahLst/>
            <a:cxnLst/>
            <a:rect l="l" t="t" r="r" b="b"/>
            <a:pathLst>
              <a:path w="842" h="403">
                <a:moveTo>
                  <a:pt x="73" y="403"/>
                </a:moveTo>
                <a:cubicBezTo>
                  <a:pt x="760" y="403"/>
                  <a:pt x="760" y="403"/>
                  <a:pt x="760" y="403"/>
                </a:cubicBezTo>
                <a:cubicBezTo>
                  <a:pt x="785" y="397"/>
                  <a:pt x="809" y="377"/>
                  <a:pt x="823" y="348"/>
                </a:cubicBezTo>
                <a:cubicBezTo>
                  <a:pt x="842" y="309"/>
                  <a:pt x="841" y="267"/>
                  <a:pt x="819" y="237"/>
                </a:cubicBezTo>
                <a:cubicBezTo>
                  <a:pt x="787" y="196"/>
                  <a:pt x="737" y="189"/>
                  <a:pt x="710" y="189"/>
                </a:cubicBezTo>
                <a:cubicBezTo>
                  <a:pt x="703" y="189"/>
                  <a:pt x="698" y="190"/>
                  <a:pt x="694" y="190"/>
                </a:cubicBezTo>
                <a:cubicBezTo>
                  <a:pt x="696" y="172"/>
                  <a:pt x="695" y="129"/>
                  <a:pt x="648" y="87"/>
                </a:cubicBezTo>
                <a:cubicBezTo>
                  <a:pt x="627" y="68"/>
                  <a:pt x="601" y="58"/>
                  <a:pt x="570" y="58"/>
                </a:cubicBezTo>
                <a:cubicBezTo>
                  <a:pt x="542" y="58"/>
                  <a:pt x="518" y="66"/>
                  <a:pt x="507" y="71"/>
                </a:cubicBezTo>
                <a:cubicBezTo>
                  <a:pt x="498" y="53"/>
                  <a:pt x="463" y="0"/>
                  <a:pt x="372" y="0"/>
                </a:cubicBezTo>
                <a:cubicBezTo>
                  <a:pt x="369" y="0"/>
                  <a:pt x="366" y="0"/>
                  <a:pt x="364" y="0"/>
                </a:cubicBezTo>
                <a:cubicBezTo>
                  <a:pt x="253" y="3"/>
                  <a:pt x="229" y="91"/>
                  <a:pt x="224" y="117"/>
                </a:cubicBezTo>
                <a:cubicBezTo>
                  <a:pt x="215" y="115"/>
                  <a:pt x="207" y="114"/>
                  <a:pt x="199" y="114"/>
                </a:cubicBezTo>
                <a:cubicBezTo>
                  <a:pt x="143" y="114"/>
                  <a:pt x="124" y="158"/>
                  <a:pt x="119" y="174"/>
                </a:cubicBezTo>
                <a:cubicBezTo>
                  <a:pt x="116" y="173"/>
                  <a:pt x="113" y="173"/>
                  <a:pt x="110" y="173"/>
                </a:cubicBezTo>
                <a:cubicBezTo>
                  <a:pt x="77" y="173"/>
                  <a:pt x="45" y="194"/>
                  <a:pt x="25" y="227"/>
                </a:cubicBezTo>
                <a:cubicBezTo>
                  <a:pt x="2" y="267"/>
                  <a:pt x="0" y="314"/>
                  <a:pt x="22" y="353"/>
                </a:cubicBezTo>
                <a:cubicBezTo>
                  <a:pt x="36" y="378"/>
                  <a:pt x="54" y="393"/>
                  <a:pt x="73" y="40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50" name="Freeform 32"/>
          <p:cNvSpPr/>
          <p:nvPr/>
        </p:nvSpPr>
        <p:spPr>
          <a:xfrm>
            <a:off x="10535400" y="5695560"/>
            <a:ext cx="1659240" cy="1169640"/>
          </a:xfrm>
          <a:custGeom>
            <a:avLst/>
            <a:gdLst/>
            <a:ahLst/>
            <a:cxnLst/>
            <a:rect l="l" t="t" r="r" b="b"/>
            <a:pathLst>
              <a:path w="1065" h="751">
                <a:moveTo>
                  <a:pt x="162" y="751"/>
                </a:moveTo>
                <a:cubicBezTo>
                  <a:pt x="1065" y="751"/>
                  <a:pt x="1065" y="751"/>
                  <a:pt x="1065" y="751"/>
                </a:cubicBezTo>
                <a:cubicBezTo>
                  <a:pt x="1065" y="108"/>
                  <a:pt x="1065" y="108"/>
                  <a:pt x="1065" y="108"/>
                </a:cubicBezTo>
                <a:cubicBezTo>
                  <a:pt x="1058" y="107"/>
                  <a:pt x="1051" y="107"/>
                  <a:pt x="1044" y="107"/>
                </a:cubicBezTo>
                <a:cubicBezTo>
                  <a:pt x="992" y="107"/>
                  <a:pt x="948" y="122"/>
                  <a:pt x="929" y="130"/>
                </a:cubicBezTo>
                <a:cubicBezTo>
                  <a:pt x="912" y="97"/>
                  <a:pt x="847" y="0"/>
                  <a:pt x="680" y="0"/>
                </a:cubicBezTo>
                <a:cubicBezTo>
                  <a:pt x="675" y="0"/>
                  <a:pt x="671" y="0"/>
                  <a:pt x="666" y="0"/>
                </a:cubicBezTo>
                <a:cubicBezTo>
                  <a:pt x="463" y="7"/>
                  <a:pt x="419" y="168"/>
                  <a:pt x="410" y="215"/>
                </a:cubicBezTo>
                <a:cubicBezTo>
                  <a:pt x="394" y="211"/>
                  <a:pt x="378" y="210"/>
                  <a:pt x="364" y="210"/>
                </a:cubicBezTo>
                <a:cubicBezTo>
                  <a:pt x="261" y="210"/>
                  <a:pt x="226" y="290"/>
                  <a:pt x="217" y="319"/>
                </a:cubicBezTo>
                <a:cubicBezTo>
                  <a:pt x="211" y="318"/>
                  <a:pt x="205" y="318"/>
                  <a:pt x="200" y="318"/>
                </a:cubicBezTo>
                <a:cubicBezTo>
                  <a:pt x="140" y="318"/>
                  <a:pt x="81" y="356"/>
                  <a:pt x="44" y="417"/>
                </a:cubicBezTo>
                <a:cubicBezTo>
                  <a:pt x="2" y="490"/>
                  <a:pt x="0" y="576"/>
                  <a:pt x="39" y="647"/>
                </a:cubicBezTo>
                <a:cubicBezTo>
                  <a:pt x="71" y="705"/>
                  <a:pt x="116" y="735"/>
                  <a:pt x="162" y="751"/>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51" name="TextBox 101"/>
          <p:cNvSpPr/>
          <p:nvPr/>
        </p:nvSpPr>
        <p:spPr>
          <a:xfrm>
            <a:off x="0" y="2700720"/>
            <a:ext cx="12187800" cy="1198875"/>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3600" b="1" strike="noStrike" spc="-1">
                <a:solidFill>
                  <a:srgbClr val="FFFFFF"/>
                </a:solidFill>
                <a:latin typeface="Montserrat Black"/>
                <a:ea typeface="Calibri"/>
              </a:rPr>
              <a:t>BẢO MẬT ỨNG DỤNG WEB</a:t>
            </a:r>
          </a:p>
          <a:p>
            <a:pPr algn="ctr">
              <a:lnSpc>
                <a:spcPct val="100000"/>
              </a:lnSpc>
            </a:pPr>
            <a:r>
              <a:rPr lang="en-US" sz="3600" b="1" spc="-1">
                <a:solidFill>
                  <a:srgbClr val="FFFFFF"/>
                </a:solidFill>
                <a:latin typeface="Montserrat Black"/>
              </a:rPr>
              <a:t>TRÊN LINUX</a:t>
            </a:r>
            <a:endParaRPr lang="en-US" sz="3600" b="0" strike="noStrike" spc="-1">
              <a:latin typeface="Calibri" panose="020F0502020204030204" pitchFamily="34" charset="0"/>
            </a:endParaRPr>
          </a:p>
        </p:txBody>
      </p:sp>
      <p:sp>
        <p:nvSpPr>
          <p:cNvPr id="52" name="TextBox 102"/>
          <p:cNvSpPr/>
          <p:nvPr/>
        </p:nvSpPr>
        <p:spPr>
          <a:xfrm>
            <a:off x="0" y="4572000"/>
            <a:ext cx="12187800" cy="1526528"/>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50000"/>
              </a:lnSpc>
            </a:pPr>
            <a:r>
              <a:rPr lang="en-ID" sz="1600" spc="-1">
                <a:solidFill>
                  <a:srgbClr val="FFFFFF"/>
                </a:solidFill>
                <a:latin typeface="Montserrat"/>
                <a:ea typeface="DejaVu Sans"/>
              </a:rPr>
              <a:t>Đỗ Tiến Doanh </a:t>
            </a:r>
            <a:r>
              <a:rPr lang="en-ID" sz="1600" b="0" strike="noStrike" spc="-1">
                <a:solidFill>
                  <a:srgbClr val="FFFFFF"/>
                </a:solidFill>
                <a:latin typeface="Montserrat"/>
                <a:ea typeface="DejaVu Sans"/>
              </a:rPr>
              <a:t>- 19521367</a:t>
            </a:r>
            <a:endParaRPr lang="en-US" sz="1600" b="0" strike="noStrike" spc="-1">
              <a:latin typeface="Calibri" panose="020F0502020204030204" pitchFamily="34" charset="0"/>
            </a:endParaRPr>
          </a:p>
          <a:p>
            <a:pPr algn="ctr">
              <a:lnSpc>
                <a:spcPct val="150000"/>
              </a:lnSpc>
            </a:pPr>
            <a:r>
              <a:rPr lang="en-ID" sz="1600" b="0" strike="noStrike" spc="-1">
                <a:solidFill>
                  <a:srgbClr val="FFFFFF"/>
                </a:solidFill>
                <a:latin typeface="Montserrat"/>
                <a:ea typeface="DejaVu Sans"/>
              </a:rPr>
              <a:t>Hoàng Đình Sáng -</a:t>
            </a:r>
            <a:r>
              <a:rPr lang="en-ID" sz="1600" spc="-1">
                <a:solidFill>
                  <a:srgbClr val="FFFFFF"/>
                </a:solidFill>
                <a:latin typeface="Montserrat"/>
                <a:ea typeface="DejaVu Sans"/>
              </a:rPr>
              <a:t> </a:t>
            </a:r>
            <a:r>
              <a:rPr lang="en-ID" sz="1600" b="0" strike="noStrike" spc="-1">
                <a:solidFill>
                  <a:srgbClr val="FFFFFF"/>
                </a:solidFill>
                <a:latin typeface="Montserrat"/>
                <a:ea typeface="DejaVu Sans"/>
              </a:rPr>
              <a:t>19522118</a:t>
            </a:r>
          </a:p>
          <a:p>
            <a:pPr algn="ctr">
              <a:lnSpc>
                <a:spcPct val="150000"/>
              </a:lnSpc>
            </a:pPr>
            <a:r>
              <a:rPr lang="en-ID" sz="1600" spc="-1">
                <a:solidFill>
                  <a:srgbClr val="FFFFFF"/>
                </a:solidFill>
                <a:latin typeface="Montserrat"/>
                <a:ea typeface="DejaVu Sans"/>
              </a:rPr>
              <a:t>Lê Đức Thắng - 19522198</a:t>
            </a:r>
          </a:p>
          <a:p>
            <a:pPr algn="ctr">
              <a:lnSpc>
                <a:spcPct val="150000"/>
              </a:lnSpc>
            </a:pPr>
            <a:r>
              <a:rPr lang="en-ID" sz="1600" spc="-1">
                <a:solidFill>
                  <a:srgbClr val="FFFFFF"/>
                </a:solidFill>
                <a:latin typeface="Montserrat"/>
                <a:ea typeface="DejaVu Sans"/>
              </a:rPr>
              <a:t>Trần Văn Tuấn - 19521082</a:t>
            </a:r>
          </a:p>
        </p:txBody>
      </p:sp>
      <p:sp>
        <p:nvSpPr>
          <p:cNvPr id="53" name="TextBox 103"/>
          <p:cNvSpPr/>
          <p:nvPr/>
        </p:nvSpPr>
        <p:spPr>
          <a:xfrm>
            <a:off x="0" y="1139040"/>
            <a:ext cx="12187800" cy="41770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50000"/>
              </a:lnSpc>
            </a:pPr>
            <a:r>
              <a:rPr lang="en-ID" sz="1600" b="0" strike="noStrike" spc="-1">
                <a:solidFill>
                  <a:srgbClr val="FFFFFF"/>
                </a:solidFill>
                <a:latin typeface="Montserrat"/>
                <a:ea typeface="DejaVu Sans"/>
              </a:rPr>
              <a:t>GV </a:t>
            </a:r>
            <a:r>
              <a:rPr lang="en-ID" sz="1600" spc="-1">
                <a:solidFill>
                  <a:srgbClr val="FFFFFF"/>
                </a:solidFill>
                <a:latin typeface="Montserrat"/>
                <a:ea typeface="DejaVu Sans"/>
              </a:rPr>
              <a:t>-</a:t>
            </a:r>
            <a:r>
              <a:rPr lang="en-ID" sz="1600" b="0" strike="noStrike" spc="-1">
                <a:solidFill>
                  <a:srgbClr val="FFFFFF"/>
                </a:solidFill>
                <a:latin typeface="Montserrat"/>
                <a:ea typeface="DejaVu Sans"/>
              </a:rPr>
              <a:t> </a:t>
            </a:r>
            <a:r>
              <a:rPr lang="en-ID" sz="1600" spc="-1">
                <a:solidFill>
                  <a:srgbClr val="FFFFFF"/>
                </a:solidFill>
                <a:latin typeface="Montserrat"/>
                <a:ea typeface="DejaVu Sans"/>
              </a:rPr>
              <a:t>Đỗ Hoàng Hiển</a:t>
            </a:r>
            <a:endParaRPr lang="en-US" sz="1600" b="0" strike="noStrike" spc="-1">
              <a:latin typeface="Calibri" panose="020F0502020204030204" pitchFamily="34" charset="0"/>
            </a:endParaRPr>
          </a:p>
        </p:txBody>
      </p:sp>
      <p:sp>
        <p:nvSpPr>
          <p:cNvPr id="54" name="TextBox 104"/>
          <p:cNvSpPr/>
          <p:nvPr/>
        </p:nvSpPr>
        <p:spPr>
          <a:xfrm>
            <a:off x="0" y="864720"/>
            <a:ext cx="12187800" cy="364320"/>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ID" b="1" spc="-1">
                <a:solidFill>
                  <a:srgbClr val="FFFFFF"/>
                </a:solidFill>
                <a:latin typeface="Montserrat ExtraBold"/>
              </a:rPr>
              <a:t>BẢO MẬT WEB &amp; ỨNG DỤNG</a:t>
            </a:r>
            <a:endParaRPr lang="en-US" sz="1800" b="0" strike="noStrike" spc="-1">
              <a:latin typeface="Calibri" panose="020F05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99015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Reverse Proxy</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703862" y="2385292"/>
            <a:ext cx="5239738" cy="388554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50000"/>
              </a:lnSpc>
            </a:pPr>
            <a:r>
              <a:rPr lang="vi-VN" sz="1600" b="1" spc="-1">
                <a:latin typeface="Quicksand" pitchFamily="2" charset="0"/>
              </a:rPr>
              <a:t>Reverse proxy </a:t>
            </a:r>
            <a:r>
              <a:rPr lang="vi-VN" sz="1600" spc="-1">
                <a:latin typeface="Quicksand" pitchFamily="2" charset="0"/>
              </a:rPr>
              <a:t>là một loại proxy server trung gian giữa một máy chủ và các client gửi tới các yêu cầu. Nó kiểm soát yêu cầu của các client, nếu hợp lệ, sẽ luân chuyển đến các server thích ứng. Ưu điểm lớn nhất của việc sử dụng reverse proxy là khả năng quản lý tập trung. Nó giúp kiếm soát mọi request do clieny gửi lên các server được bảo vệ.</a:t>
            </a:r>
            <a:endParaRPr lang="en-US" sz="1600" spc="-1">
              <a:latin typeface="Quicksand" pitchFamily="2" charset="0"/>
            </a:endParaRPr>
          </a:p>
        </p:txBody>
      </p:sp>
      <p:pic>
        <p:nvPicPr>
          <p:cNvPr id="8" name="Picture 7">
            <a:extLst>
              <a:ext uri="{FF2B5EF4-FFF2-40B4-BE49-F238E27FC236}">
                <a16:creationId xmlns:a16="http://schemas.microsoft.com/office/drawing/2014/main" id="{5543D54F-A444-0311-A576-ABC3ED0D7193}"/>
              </a:ext>
            </a:extLst>
          </p:cNvPr>
          <p:cNvPicPr>
            <a:picLocks noChangeAspect="1"/>
          </p:cNvPicPr>
          <p:nvPr/>
        </p:nvPicPr>
        <p:blipFill>
          <a:blip r:embed="rId2"/>
          <a:stretch>
            <a:fillRect/>
          </a:stretch>
        </p:blipFill>
        <p:spPr>
          <a:xfrm>
            <a:off x="6167564" y="2496820"/>
            <a:ext cx="5943600" cy="2138680"/>
          </a:xfrm>
          <a:prstGeom prst="rect">
            <a:avLst/>
          </a:prstGeom>
        </p:spPr>
      </p:pic>
    </p:spTree>
    <p:extLst>
      <p:ext uri="{BB962C8B-B14F-4D97-AF65-F5344CB8AC3E}">
        <p14:creationId xmlns:p14="http://schemas.microsoft.com/office/powerpoint/2010/main" val="458537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99015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Reverse Proxy</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703861" y="1546776"/>
            <a:ext cx="5317399" cy="497289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5750">
              <a:lnSpc>
                <a:spcPct val="150000"/>
              </a:lnSpc>
              <a:buFontTx/>
              <a:buChar char="-"/>
            </a:pPr>
            <a:r>
              <a:rPr lang="en-US" sz="1400" b="1" spc="-1">
                <a:latin typeface="Quicksand" pitchFamily="2" charset="0"/>
              </a:rPr>
              <a:t>Bảo mật</a:t>
            </a:r>
            <a:r>
              <a:rPr lang="en-US" sz="1400" spc="-1">
                <a:latin typeface="Quicksand" pitchFamily="2" charset="0"/>
              </a:rPr>
              <a:t> : </a:t>
            </a:r>
            <a:r>
              <a:rPr lang="vi-VN" sz="1400" spc="-1">
                <a:latin typeface="Quicksand" pitchFamily="2" charset="0"/>
              </a:rPr>
              <a:t>Bằng cách chặn các yêu cầu được gửi đến máy chủ phụ trợ của bạn, reverse proxy server sẽ bảo vệ danh tính của chúng ta và hoạt động như một biện pháp bảo vệ để chống lại các cuộc tấn công bảo mật. Với reverse proxy server thì một trang web hoặc một dịch vụ sẽ không bao giờ tiết lộ địa chỉ IP của các server gốc. Điều này làm cho những cuộc tấn công có thể khó thực hiện</a:t>
            </a:r>
            <a:r>
              <a:rPr lang="en-US" sz="1400" spc="-1">
                <a:latin typeface="Quicksand" pitchFamily="2" charset="0"/>
              </a:rPr>
              <a:t>.</a:t>
            </a:r>
          </a:p>
          <a:p>
            <a:pPr marL="285750" indent="-285750">
              <a:lnSpc>
                <a:spcPct val="150000"/>
              </a:lnSpc>
              <a:buFontTx/>
              <a:buChar char="-"/>
            </a:pPr>
            <a:r>
              <a:rPr lang="vi-VN" sz="1400" b="1" spc="-1">
                <a:latin typeface="Quicksand" pitchFamily="2" charset="0"/>
              </a:rPr>
              <a:t>Tăng tốc độ trang web</a:t>
            </a:r>
            <a:r>
              <a:rPr lang="vi-VN" sz="1400" spc="-1">
                <a:latin typeface="Quicksand" pitchFamily="2" charset="0"/>
              </a:rPr>
              <a:t>: Reverse proxy server có thể nén dữ liệu gửi đến và gửi đi, cũng như lưu vào bộ nhớ cache các nội dung thường xuyên được yêu cầu, cả hai sẽ làm tăng tốc luồng lưu lượng giữa client và server. Ngoài ra nó cũng có thể thực hiện một số tác vụ bổ sung như mã hóa SSL để giảm tải các máy chủ web của bạn, do đó mà hiệu suất cũng được tăng lên.</a:t>
            </a:r>
            <a:endParaRPr lang="en-US" sz="1400" spc="-1">
              <a:latin typeface="Quicksand" pitchFamily="2" charset="0"/>
            </a:endParaRPr>
          </a:p>
          <a:p>
            <a:pPr marL="285750" indent="-285750">
              <a:lnSpc>
                <a:spcPct val="150000"/>
              </a:lnSpc>
              <a:buFontTx/>
              <a:buChar char="-"/>
            </a:pPr>
            <a:r>
              <a:rPr lang="en-US" sz="1400" b="1" spc="-1">
                <a:latin typeface="Quicksand" pitchFamily="2" charset="0"/>
              </a:rPr>
              <a:t>Cân bằng tải </a:t>
            </a:r>
            <a:r>
              <a:rPr lang="en-US" sz="1400" spc="-1">
                <a:latin typeface="Quicksand" pitchFamily="2" charset="0"/>
              </a:rPr>
              <a:t>(Load Balancing)</a:t>
            </a:r>
          </a:p>
        </p:txBody>
      </p:sp>
      <p:pic>
        <p:nvPicPr>
          <p:cNvPr id="8" name="Picture 7">
            <a:extLst>
              <a:ext uri="{FF2B5EF4-FFF2-40B4-BE49-F238E27FC236}">
                <a16:creationId xmlns:a16="http://schemas.microsoft.com/office/drawing/2014/main" id="{5543D54F-A444-0311-A576-ABC3ED0D7193}"/>
              </a:ext>
            </a:extLst>
          </p:cNvPr>
          <p:cNvPicPr>
            <a:picLocks noChangeAspect="1"/>
          </p:cNvPicPr>
          <p:nvPr/>
        </p:nvPicPr>
        <p:blipFill>
          <a:blip r:embed="rId2"/>
          <a:stretch>
            <a:fillRect/>
          </a:stretch>
        </p:blipFill>
        <p:spPr>
          <a:xfrm>
            <a:off x="6167564" y="2496820"/>
            <a:ext cx="5943600" cy="2138680"/>
          </a:xfrm>
          <a:prstGeom prst="rect">
            <a:avLst/>
          </a:prstGeom>
        </p:spPr>
      </p:pic>
    </p:spTree>
    <p:extLst>
      <p:ext uri="{BB962C8B-B14F-4D97-AF65-F5344CB8AC3E}">
        <p14:creationId xmlns:p14="http://schemas.microsoft.com/office/powerpoint/2010/main" val="1767244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970680"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pc="-1">
                <a:solidFill>
                  <a:srgbClr val="30A3DC"/>
                </a:solidFill>
                <a:latin typeface="Montserrat Black"/>
              </a:rPr>
              <a:t>WAF (ModSecurity)</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777013" y="2863512"/>
            <a:ext cx="5317399" cy="250257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50000"/>
              </a:lnSpc>
            </a:pPr>
            <a:r>
              <a:rPr lang="vi-VN" sz="1400" b="1" spc="-1">
                <a:latin typeface="Quicksand" pitchFamily="2" charset="0"/>
              </a:rPr>
              <a:t>Mod Security </a:t>
            </a:r>
            <a:r>
              <a:rPr lang="vi-VN" sz="1400" spc="-1">
                <a:latin typeface="Quicksand" pitchFamily="2" charset="0"/>
              </a:rPr>
              <a:t>là một module tường lửa có thể tích hợp với các Web Application Server (máy chủ ứng dụng web) như Apache, IIS, Nginx cho phép phân tích và ghi nhật ký các luồng dữ liệu HTTP/S.Với sự đóng góp từ dự án ModSecurity Core Rule Set của tổ chức OWASP đã giúp ModSecurity trở nên mạnh mẽ và linh động hơn trong việc phân tích các hành vi có nguy cơ xâm hại an ninh ứng dụng web</a:t>
            </a:r>
            <a:endParaRPr lang="en-US" sz="1400" spc="-1">
              <a:latin typeface="Quicksand" pitchFamily="2" charset="0"/>
            </a:endParaRPr>
          </a:p>
        </p:txBody>
      </p:sp>
      <p:pic>
        <p:nvPicPr>
          <p:cNvPr id="7" name="Picture 6">
            <a:extLst>
              <a:ext uri="{FF2B5EF4-FFF2-40B4-BE49-F238E27FC236}">
                <a16:creationId xmlns:a16="http://schemas.microsoft.com/office/drawing/2014/main" id="{6A92A50D-CB25-D18D-52FF-C83296F822F8}"/>
              </a:ext>
            </a:extLst>
          </p:cNvPr>
          <p:cNvPicPr>
            <a:picLocks noChangeAspect="1"/>
          </p:cNvPicPr>
          <p:nvPr/>
        </p:nvPicPr>
        <p:blipFill rotWithShape="1">
          <a:blip r:embed="rId2">
            <a:extLst>
              <a:ext uri="{28A0092B-C50C-407E-A947-70E740481C1C}">
                <a14:useLocalDpi xmlns:a14="http://schemas.microsoft.com/office/drawing/2010/main" val="0"/>
              </a:ext>
            </a:extLst>
          </a:blip>
          <a:srcRect b="10810"/>
          <a:stretch/>
        </p:blipFill>
        <p:spPr bwMode="auto">
          <a:xfrm>
            <a:off x="6245225" y="2263394"/>
            <a:ext cx="5943600" cy="26238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66595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0A3DC"/>
        </a:solidFill>
        <a:effectLst/>
      </p:bgPr>
    </p:bg>
    <p:spTree>
      <p:nvGrpSpPr>
        <p:cNvPr id="1" name=""/>
        <p:cNvGrpSpPr/>
        <p:nvPr/>
      </p:nvGrpSpPr>
      <p:grpSpPr>
        <a:xfrm>
          <a:off x="0" y="0"/>
          <a:ext cx="0" cy="0"/>
          <a:chOff x="0" y="0"/>
          <a:chExt cx="0" cy="0"/>
        </a:xfrm>
      </p:grpSpPr>
      <p:sp>
        <p:nvSpPr>
          <p:cNvPr id="135" name="Freeform 25"/>
          <p:cNvSpPr/>
          <p:nvPr/>
        </p:nvSpPr>
        <p:spPr>
          <a:xfrm>
            <a:off x="1136160" y="5827680"/>
            <a:ext cx="857880" cy="705600"/>
          </a:xfrm>
          <a:custGeom>
            <a:avLst/>
            <a:gdLst/>
            <a:ahLst/>
            <a:cxnLst/>
            <a:rect l="l" t="t" r="r" b="b"/>
            <a:pathLst>
              <a:path w="531" h="437">
                <a:moveTo>
                  <a:pt x="510" y="194"/>
                </a:moveTo>
                <a:cubicBezTo>
                  <a:pt x="493" y="165"/>
                  <a:pt x="465" y="148"/>
                  <a:pt x="438" y="148"/>
                </a:cubicBezTo>
                <a:cubicBezTo>
                  <a:pt x="435" y="148"/>
                  <a:pt x="432" y="148"/>
                  <a:pt x="429" y="148"/>
                </a:cubicBezTo>
                <a:cubicBezTo>
                  <a:pt x="425" y="135"/>
                  <a:pt x="409" y="98"/>
                  <a:pt x="361" y="98"/>
                </a:cubicBezTo>
                <a:cubicBezTo>
                  <a:pt x="355" y="98"/>
                  <a:pt x="347" y="98"/>
                  <a:pt x="340" y="100"/>
                </a:cubicBezTo>
                <a:cubicBezTo>
                  <a:pt x="336" y="78"/>
                  <a:pt x="315" y="3"/>
                  <a:pt x="221" y="0"/>
                </a:cubicBezTo>
                <a:cubicBezTo>
                  <a:pt x="219" y="0"/>
                  <a:pt x="217" y="0"/>
                  <a:pt x="214" y="0"/>
                </a:cubicBezTo>
                <a:cubicBezTo>
                  <a:pt x="137" y="0"/>
                  <a:pt x="107" y="45"/>
                  <a:pt x="99" y="60"/>
                </a:cubicBezTo>
                <a:cubicBezTo>
                  <a:pt x="90" y="57"/>
                  <a:pt x="69" y="50"/>
                  <a:pt x="45" y="50"/>
                </a:cubicBezTo>
                <a:cubicBezTo>
                  <a:pt x="29" y="50"/>
                  <a:pt x="13" y="53"/>
                  <a:pt x="0" y="60"/>
                </a:cubicBezTo>
                <a:cubicBezTo>
                  <a:pt x="0" y="391"/>
                  <a:pt x="0" y="391"/>
                  <a:pt x="0" y="391"/>
                </a:cubicBezTo>
                <a:cubicBezTo>
                  <a:pt x="15" y="411"/>
                  <a:pt x="44" y="437"/>
                  <a:pt x="93" y="437"/>
                </a:cubicBezTo>
                <a:cubicBezTo>
                  <a:pt x="101" y="437"/>
                  <a:pt x="108" y="436"/>
                  <a:pt x="116" y="435"/>
                </a:cubicBezTo>
                <a:cubicBezTo>
                  <a:pt x="186" y="425"/>
                  <a:pt x="207" y="396"/>
                  <a:pt x="213" y="380"/>
                </a:cubicBezTo>
                <a:cubicBezTo>
                  <a:pt x="224" y="393"/>
                  <a:pt x="250" y="417"/>
                  <a:pt x="290" y="417"/>
                </a:cubicBezTo>
                <a:cubicBezTo>
                  <a:pt x="295" y="417"/>
                  <a:pt x="301" y="416"/>
                  <a:pt x="307" y="415"/>
                </a:cubicBezTo>
                <a:cubicBezTo>
                  <a:pt x="360" y="406"/>
                  <a:pt x="372" y="367"/>
                  <a:pt x="374" y="351"/>
                </a:cubicBezTo>
                <a:cubicBezTo>
                  <a:pt x="382" y="353"/>
                  <a:pt x="396" y="356"/>
                  <a:pt x="412" y="356"/>
                </a:cubicBezTo>
                <a:cubicBezTo>
                  <a:pt x="444" y="356"/>
                  <a:pt x="487" y="346"/>
                  <a:pt x="512" y="301"/>
                </a:cubicBezTo>
                <a:cubicBezTo>
                  <a:pt x="531" y="268"/>
                  <a:pt x="530" y="228"/>
                  <a:pt x="510" y="194"/>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37" name="Freeform 12"/>
          <p:cNvSpPr/>
          <p:nvPr/>
        </p:nvSpPr>
        <p:spPr>
          <a:xfrm>
            <a:off x="713880" y="3240"/>
            <a:ext cx="3682800" cy="1308960"/>
          </a:xfrm>
          <a:custGeom>
            <a:avLst/>
            <a:gdLst/>
            <a:ahLst/>
            <a:cxnLst/>
            <a:rect l="l" t="t" r="r" b="b"/>
            <a:pathLst>
              <a:path w="1236" h="439">
                <a:moveTo>
                  <a:pt x="1166" y="0"/>
                </a:moveTo>
                <a:cubicBezTo>
                  <a:pt x="50" y="0"/>
                  <a:pt x="50" y="0"/>
                  <a:pt x="50" y="0"/>
                </a:cubicBezTo>
                <a:cubicBezTo>
                  <a:pt x="45" y="6"/>
                  <a:pt x="40" y="13"/>
                  <a:pt x="36" y="20"/>
                </a:cubicBezTo>
                <a:cubicBezTo>
                  <a:pt x="2" y="78"/>
                  <a:pt x="0" y="147"/>
                  <a:pt x="31" y="204"/>
                </a:cubicBezTo>
                <a:cubicBezTo>
                  <a:pt x="74" y="282"/>
                  <a:pt x="149" y="299"/>
                  <a:pt x="204" y="299"/>
                </a:cubicBezTo>
                <a:cubicBezTo>
                  <a:pt x="233" y="299"/>
                  <a:pt x="257" y="294"/>
                  <a:pt x="270" y="291"/>
                </a:cubicBezTo>
                <a:cubicBezTo>
                  <a:pt x="274" y="318"/>
                  <a:pt x="295" y="385"/>
                  <a:pt x="385" y="401"/>
                </a:cubicBezTo>
                <a:cubicBezTo>
                  <a:pt x="395" y="403"/>
                  <a:pt x="406" y="404"/>
                  <a:pt x="415" y="404"/>
                </a:cubicBezTo>
                <a:cubicBezTo>
                  <a:pt x="483" y="404"/>
                  <a:pt x="528" y="363"/>
                  <a:pt x="548" y="340"/>
                </a:cubicBezTo>
                <a:cubicBezTo>
                  <a:pt x="558" y="369"/>
                  <a:pt x="594" y="418"/>
                  <a:pt x="714" y="436"/>
                </a:cubicBezTo>
                <a:cubicBezTo>
                  <a:pt x="728" y="438"/>
                  <a:pt x="741" y="439"/>
                  <a:pt x="754" y="439"/>
                </a:cubicBezTo>
                <a:cubicBezTo>
                  <a:pt x="870" y="439"/>
                  <a:pt x="921" y="355"/>
                  <a:pt x="934" y="328"/>
                </a:cubicBezTo>
                <a:cubicBezTo>
                  <a:pt x="953" y="334"/>
                  <a:pt x="971" y="337"/>
                  <a:pt x="988" y="337"/>
                </a:cubicBezTo>
                <a:cubicBezTo>
                  <a:pt x="1053" y="337"/>
                  <a:pt x="1084" y="296"/>
                  <a:pt x="1092" y="281"/>
                </a:cubicBezTo>
                <a:cubicBezTo>
                  <a:pt x="1138" y="280"/>
                  <a:pt x="1182" y="248"/>
                  <a:pt x="1208" y="197"/>
                </a:cubicBezTo>
                <a:cubicBezTo>
                  <a:pt x="1236" y="140"/>
                  <a:pt x="1234" y="77"/>
                  <a:pt x="1201" y="34"/>
                </a:cubicBezTo>
                <a:cubicBezTo>
                  <a:pt x="1191" y="20"/>
                  <a:pt x="1179" y="9"/>
                  <a:pt x="1166" y="0"/>
                </a:cubicBez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138" name="Freeform 13"/>
          <p:cNvSpPr/>
          <p:nvPr/>
        </p:nvSpPr>
        <p:spPr>
          <a:xfrm>
            <a:off x="-1080" y="633240"/>
            <a:ext cx="1384920" cy="959760"/>
          </a:xfrm>
          <a:custGeom>
            <a:avLst/>
            <a:gdLst/>
            <a:ahLst/>
            <a:cxnLst/>
            <a:rect l="l" t="t" r="r" b="b"/>
            <a:pathLst>
              <a:path w="465" h="322">
                <a:moveTo>
                  <a:pt x="450" y="149"/>
                </a:moveTo>
                <a:cubicBezTo>
                  <a:pt x="430" y="123"/>
                  <a:pt x="398" y="119"/>
                  <a:pt x="381" y="119"/>
                </a:cubicBezTo>
                <a:cubicBezTo>
                  <a:pt x="377" y="119"/>
                  <a:pt x="374" y="120"/>
                  <a:pt x="371" y="120"/>
                </a:cubicBezTo>
                <a:cubicBezTo>
                  <a:pt x="373" y="109"/>
                  <a:pt x="372" y="82"/>
                  <a:pt x="343" y="55"/>
                </a:cubicBezTo>
                <a:cubicBezTo>
                  <a:pt x="330" y="43"/>
                  <a:pt x="313" y="37"/>
                  <a:pt x="294" y="37"/>
                </a:cubicBezTo>
                <a:cubicBezTo>
                  <a:pt x="276" y="37"/>
                  <a:pt x="261" y="42"/>
                  <a:pt x="254" y="45"/>
                </a:cubicBezTo>
                <a:cubicBezTo>
                  <a:pt x="248" y="34"/>
                  <a:pt x="227" y="0"/>
                  <a:pt x="169" y="0"/>
                </a:cubicBezTo>
                <a:cubicBezTo>
                  <a:pt x="168" y="0"/>
                  <a:pt x="166" y="0"/>
                  <a:pt x="164" y="0"/>
                </a:cubicBezTo>
                <a:cubicBezTo>
                  <a:pt x="95" y="3"/>
                  <a:pt x="80" y="58"/>
                  <a:pt x="77" y="74"/>
                </a:cubicBezTo>
                <a:cubicBezTo>
                  <a:pt x="71" y="73"/>
                  <a:pt x="66" y="72"/>
                  <a:pt x="61" y="72"/>
                </a:cubicBezTo>
                <a:cubicBezTo>
                  <a:pt x="26" y="72"/>
                  <a:pt x="14" y="100"/>
                  <a:pt x="11" y="110"/>
                </a:cubicBezTo>
                <a:cubicBezTo>
                  <a:pt x="9" y="109"/>
                  <a:pt x="7" y="109"/>
                  <a:pt x="5" y="109"/>
                </a:cubicBezTo>
                <a:cubicBezTo>
                  <a:pt x="3" y="109"/>
                  <a:pt x="2" y="109"/>
                  <a:pt x="0" y="109"/>
                </a:cubicBezTo>
                <a:cubicBezTo>
                  <a:pt x="0" y="260"/>
                  <a:pt x="0" y="260"/>
                  <a:pt x="0" y="260"/>
                </a:cubicBezTo>
                <a:cubicBezTo>
                  <a:pt x="8" y="262"/>
                  <a:pt x="16" y="262"/>
                  <a:pt x="23" y="262"/>
                </a:cubicBezTo>
                <a:cubicBezTo>
                  <a:pt x="36" y="262"/>
                  <a:pt x="46" y="261"/>
                  <a:pt x="51" y="259"/>
                </a:cubicBezTo>
                <a:cubicBezTo>
                  <a:pt x="53" y="271"/>
                  <a:pt x="62" y="299"/>
                  <a:pt x="101" y="306"/>
                </a:cubicBezTo>
                <a:cubicBezTo>
                  <a:pt x="105" y="307"/>
                  <a:pt x="110" y="307"/>
                  <a:pt x="114" y="307"/>
                </a:cubicBezTo>
                <a:cubicBezTo>
                  <a:pt x="143" y="307"/>
                  <a:pt x="162" y="290"/>
                  <a:pt x="170" y="280"/>
                </a:cubicBezTo>
                <a:cubicBezTo>
                  <a:pt x="175" y="292"/>
                  <a:pt x="190" y="314"/>
                  <a:pt x="242" y="321"/>
                </a:cubicBezTo>
                <a:cubicBezTo>
                  <a:pt x="247" y="322"/>
                  <a:pt x="253" y="322"/>
                  <a:pt x="258" y="322"/>
                </a:cubicBezTo>
                <a:cubicBezTo>
                  <a:pt x="308" y="322"/>
                  <a:pt x="330" y="286"/>
                  <a:pt x="336" y="275"/>
                </a:cubicBezTo>
                <a:cubicBezTo>
                  <a:pt x="344" y="278"/>
                  <a:pt x="351" y="279"/>
                  <a:pt x="359" y="279"/>
                </a:cubicBezTo>
                <a:cubicBezTo>
                  <a:pt x="386" y="279"/>
                  <a:pt x="399" y="261"/>
                  <a:pt x="403" y="255"/>
                </a:cubicBezTo>
                <a:cubicBezTo>
                  <a:pt x="423" y="254"/>
                  <a:pt x="442" y="241"/>
                  <a:pt x="452" y="219"/>
                </a:cubicBezTo>
                <a:cubicBezTo>
                  <a:pt x="465" y="195"/>
                  <a:pt x="464" y="168"/>
                  <a:pt x="450" y="149"/>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39" name="Freeform 14"/>
          <p:cNvSpPr/>
          <p:nvPr/>
        </p:nvSpPr>
        <p:spPr>
          <a:xfrm>
            <a:off x="-1080" y="3240"/>
            <a:ext cx="1540440" cy="1031040"/>
          </a:xfrm>
          <a:custGeom>
            <a:avLst/>
            <a:gdLst/>
            <a:ahLst/>
            <a:cxnLst/>
            <a:rect l="l" t="t" r="r" b="b"/>
            <a:pathLst>
              <a:path w="517" h="346">
                <a:moveTo>
                  <a:pt x="495" y="93"/>
                </a:moveTo>
                <a:cubicBezTo>
                  <a:pt x="466" y="55"/>
                  <a:pt x="420" y="50"/>
                  <a:pt x="395" y="50"/>
                </a:cubicBezTo>
                <a:cubicBezTo>
                  <a:pt x="389" y="50"/>
                  <a:pt x="384" y="50"/>
                  <a:pt x="381" y="50"/>
                </a:cubicBezTo>
                <a:cubicBezTo>
                  <a:pt x="382" y="40"/>
                  <a:pt x="382" y="21"/>
                  <a:pt x="372" y="0"/>
                </a:cubicBezTo>
                <a:cubicBezTo>
                  <a:pt x="0" y="0"/>
                  <a:pt x="0" y="0"/>
                  <a:pt x="0" y="0"/>
                </a:cubicBezTo>
                <a:cubicBezTo>
                  <a:pt x="0" y="324"/>
                  <a:pt x="0" y="324"/>
                  <a:pt x="0" y="324"/>
                </a:cubicBezTo>
                <a:cubicBezTo>
                  <a:pt x="1" y="324"/>
                  <a:pt x="3" y="324"/>
                  <a:pt x="4" y="324"/>
                </a:cubicBezTo>
                <a:cubicBezTo>
                  <a:pt x="46" y="324"/>
                  <a:pt x="74" y="299"/>
                  <a:pt x="87" y="285"/>
                </a:cubicBezTo>
                <a:cubicBezTo>
                  <a:pt x="94" y="302"/>
                  <a:pt x="116" y="333"/>
                  <a:pt x="191" y="344"/>
                </a:cubicBezTo>
                <a:cubicBezTo>
                  <a:pt x="199" y="345"/>
                  <a:pt x="208" y="346"/>
                  <a:pt x="215" y="346"/>
                </a:cubicBezTo>
                <a:cubicBezTo>
                  <a:pt x="288" y="346"/>
                  <a:pt x="320" y="294"/>
                  <a:pt x="328" y="277"/>
                </a:cubicBezTo>
                <a:cubicBezTo>
                  <a:pt x="340" y="281"/>
                  <a:pt x="351" y="282"/>
                  <a:pt x="362" y="282"/>
                </a:cubicBezTo>
                <a:cubicBezTo>
                  <a:pt x="402" y="282"/>
                  <a:pt x="421" y="257"/>
                  <a:pt x="427" y="247"/>
                </a:cubicBezTo>
                <a:cubicBezTo>
                  <a:pt x="456" y="247"/>
                  <a:pt x="483" y="227"/>
                  <a:pt x="499" y="195"/>
                </a:cubicBezTo>
                <a:cubicBezTo>
                  <a:pt x="517" y="159"/>
                  <a:pt x="515" y="120"/>
                  <a:pt x="495" y="9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0" name="Freeform 18"/>
          <p:cNvSpPr/>
          <p:nvPr/>
        </p:nvSpPr>
        <p:spPr>
          <a:xfrm>
            <a:off x="10922760" y="1586520"/>
            <a:ext cx="1265040" cy="1040760"/>
          </a:xfrm>
          <a:custGeom>
            <a:avLst/>
            <a:gdLst/>
            <a:ahLst/>
            <a:cxnLst/>
            <a:rect l="l" t="t" r="r" b="b"/>
            <a:pathLst>
              <a:path w="525" h="433">
                <a:moveTo>
                  <a:pt x="525" y="98"/>
                </a:moveTo>
                <a:cubicBezTo>
                  <a:pt x="524" y="99"/>
                  <a:pt x="522" y="99"/>
                  <a:pt x="521" y="99"/>
                </a:cubicBezTo>
                <a:cubicBezTo>
                  <a:pt x="517" y="78"/>
                  <a:pt x="496" y="3"/>
                  <a:pt x="403" y="0"/>
                </a:cubicBezTo>
                <a:cubicBezTo>
                  <a:pt x="401" y="0"/>
                  <a:pt x="399" y="0"/>
                  <a:pt x="397" y="0"/>
                </a:cubicBezTo>
                <a:cubicBezTo>
                  <a:pt x="320" y="0"/>
                  <a:pt x="290" y="45"/>
                  <a:pt x="282" y="60"/>
                </a:cubicBezTo>
                <a:cubicBezTo>
                  <a:pt x="273" y="57"/>
                  <a:pt x="253" y="49"/>
                  <a:pt x="229" y="49"/>
                </a:cubicBezTo>
                <a:cubicBezTo>
                  <a:pt x="203" y="49"/>
                  <a:pt x="181" y="58"/>
                  <a:pt x="163" y="74"/>
                </a:cubicBezTo>
                <a:cubicBezTo>
                  <a:pt x="124" y="110"/>
                  <a:pt x="123" y="146"/>
                  <a:pt x="125" y="161"/>
                </a:cubicBezTo>
                <a:cubicBezTo>
                  <a:pt x="121" y="160"/>
                  <a:pt x="117" y="160"/>
                  <a:pt x="112" y="160"/>
                </a:cubicBezTo>
                <a:cubicBezTo>
                  <a:pt x="89" y="160"/>
                  <a:pt x="46" y="165"/>
                  <a:pt x="20" y="201"/>
                </a:cubicBezTo>
                <a:cubicBezTo>
                  <a:pt x="1" y="225"/>
                  <a:pt x="0" y="261"/>
                  <a:pt x="16" y="294"/>
                </a:cubicBezTo>
                <a:cubicBezTo>
                  <a:pt x="31" y="323"/>
                  <a:pt x="56" y="342"/>
                  <a:pt x="82" y="342"/>
                </a:cubicBezTo>
                <a:cubicBezTo>
                  <a:pt x="87" y="351"/>
                  <a:pt x="105" y="375"/>
                  <a:pt x="142" y="375"/>
                </a:cubicBezTo>
                <a:cubicBezTo>
                  <a:pt x="152" y="375"/>
                  <a:pt x="162" y="373"/>
                  <a:pt x="173" y="370"/>
                </a:cubicBezTo>
                <a:cubicBezTo>
                  <a:pt x="181" y="385"/>
                  <a:pt x="210" y="433"/>
                  <a:pt x="277" y="433"/>
                </a:cubicBezTo>
                <a:cubicBezTo>
                  <a:pt x="284" y="433"/>
                  <a:pt x="292" y="433"/>
                  <a:pt x="300" y="431"/>
                </a:cubicBezTo>
                <a:cubicBezTo>
                  <a:pt x="369" y="421"/>
                  <a:pt x="389" y="393"/>
                  <a:pt x="395" y="377"/>
                </a:cubicBezTo>
                <a:cubicBezTo>
                  <a:pt x="407" y="390"/>
                  <a:pt x="432" y="413"/>
                  <a:pt x="471" y="413"/>
                </a:cubicBezTo>
                <a:cubicBezTo>
                  <a:pt x="477" y="413"/>
                  <a:pt x="483" y="412"/>
                  <a:pt x="489" y="411"/>
                </a:cubicBezTo>
                <a:cubicBezTo>
                  <a:pt x="504" y="409"/>
                  <a:pt x="516" y="403"/>
                  <a:pt x="525" y="397"/>
                </a:cubicBezTo>
                <a:lnTo>
                  <a:pt x="525" y="98"/>
                </a:ln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141" name="Freeform 19"/>
          <p:cNvSpPr/>
          <p:nvPr/>
        </p:nvSpPr>
        <p:spPr>
          <a:xfrm>
            <a:off x="8672400" y="-2160"/>
            <a:ext cx="2153160" cy="685080"/>
          </a:xfrm>
          <a:custGeom>
            <a:avLst/>
            <a:gdLst/>
            <a:ahLst/>
            <a:cxnLst/>
            <a:rect l="l" t="t" r="r" b="b"/>
            <a:pathLst>
              <a:path w="894" h="285">
                <a:moveTo>
                  <a:pt x="15" y="0"/>
                </a:moveTo>
                <a:cubicBezTo>
                  <a:pt x="0" y="38"/>
                  <a:pt x="2" y="79"/>
                  <a:pt x="21" y="115"/>
                </a:cubicBezTo>
                <a:cubicBezTo>
                  <a:pt x="52" y="171"/>
                  <a:pt x="107" y="183"/>
                  <a:pt x="146" y="183"/>
                </a:cubicBezTo>
                <a:cubicBezTo>
                  <a:pt x="167" y="183"/>
                  <a:pt x="185" y="180"/>
                  <a:pt x="194" y="178"/>
                </a:cubicBezTo>
                <a:cubicBezTo>
                  <a:pt x="197" y="197"/>
                  <a:pt x="212" y="246"/>
                  <a:pt x="278" y="258"/>
                </a:cubicBezTo>
                <a:cubicBezTo>
                  <a:pt x="285" y="259"/>
                  <a:pt x="293" y="259"/>
                  <a:pt x="300" y="259"/>
                </a:cubicBezTo>
                <a:cubicBezTo>
                  <a:pt x="349" y="259"/>
                  <a:pt x="382" y="230"/>
                  <a:pt x="396" y="214"/>
                </a:cubicBezTo>
                <a:cubicBezTo>
                  <a:pt x="404" y="234"/>
                  <a:pt x="430" y="270"/>
                  <a:pt x="517" y="283"/>
                </a:cubicBezTo>
                <a:cubicBezTo>
                  <a:pt x="527" y="284"/>
                  <a:pt x="536" y="285"/>
                  <a:pt x="546" y="285"/>
                </a:cubicBezTo>
                <a:cubicBezTo>
                  <a:pt x="630" y="285"/>
                  <a:pt x="667" y="224"/>
                  <a:pt x="677" y="205"/>
                </a:cubicBezTo>
                <a:cubicBezTo>
                  <a:pt x="690" y="209"/>
                  <a:pt x="704" y="211"/>
                  <a:pt x="716" y="211"/>
                </a:cubicBezTo>
                <a:cubicBezTo>
                  <a:pt x="763" y="211"/>
                  <a:pt x="785" y="181"/>
                  <a:pt x="792" y="170"/>
                </a:cubicBezTo>
                <a:cubicBezTo>
                  <a:pt x="825" y="169"/>
                  <a:pt x="857" y="146"/>
                  <a:pt x="875" y="109"/>
                </a:cubicBezTo>
                <a:cubicBezTo>
                  <a:pt x="894" y="72"/>
                  <a:pt x="894" y="31"/>
                  <a:pt x="877" y="0"/>
                </a:cubicBezTo>
                <a:lnTo>
                  <a:pt x="15" y="0"/>
                </a:ln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42" name="Freeform 20"/>
          <p:cNvSpPr/>
          <p:nvPr/>
        </p:nvSpPr>
        <p:spPr>
          <a:xfrm>
            <a:off x="9464400" y="-2160"/>
            <a:ext cx="2723400" cy="1885680"/>
          </a:xfrm>
          <a:custGeom>
            <a:avLst/>
            <a:gdLst/>
            <a:ahLst/>
            <a:cxnLst/>
            <a:rect l="l" t="t" r="r" b="b"/>
            <a:pathLst>
              <a:path w="1130" h="784">
                <a:moveTo>
                  <a:pt x="1130" y="0"/>
                </a:moveTo>
                <a:cubicBezTo>
                  <a:pt x="307" y="0"/>
                  <a:pt x="307" y="0"/>
                  <a:pt x="307" y="0"/>
                </a:cubicBezTo>
                <a:cubicBezTo>
                  <a:pt x="266" y="29"/>
                  <a:pt x="249" y="72"/>
                  <a:pt x="242" y="93"/>
                </a:cubicBezTo>
                <a:cubicBezTo>
                  <a:pt x="236" y="92"/>
                  <a:pt x="229" y="92"/>
                  <a:pt x="223" y="92"/>
                </a:cubicBezTo>
                <a:cubicBezTo>
                  <a:pt x="157" y="92"/>
                  <a:pt x="90" y="134"/>
                  <a:pt x="50" y="202"/>
                </a:cubicBezTo>
                <a:cubicBezTo>
                  <a:pt x="2" y="283"/>
                  <a:pt x="0" y="378"/>
                  <a:pt x="44" y="458"/>
                </a:cubicBezTo>
                <a:cubicBezTo>
                  <a:pt x="104" y="566"/>
                  <a:pt x="207" y="589"/>
                  <a:pt x="283" y="589"/>
                </a:cubicBezTo>
                <a:cubicBezTo>
                  <a:pt x="323" y="589"/>
                  <a:pt x="357" y="583"/>
                  <a:pt x="374" y="579"/>
                </a:cubicBezTo>
                <a:cubicBezTo>
                  <a:pt x="381" y="616"/>
                  <a:pt x="410" y="709"/>
                  <a:pt x="535" y="731"/>
                </a:cubicBezTo>
                <a:cubicBezTo>
                  <a:pt x="549" y="734"/>
                  <a:pt x="563" y="735"/>
                  <a:pt x="577" y="735"/>
                </a:cubicBezTo>
                <a:cubicBezTo>
                  <a:pt x="671" y="735"/>
                  <a:pt x="733" y="679"/>
                  <a:pt x="761" y="647"/>
                </a:cubicBezTo>
                <a:cubicBezTo>
                  <a:pt x="775" y="686"/>
                  <a:pt x="825" y="755"/>
                  <a:pt x="992" y="780"/>
                </a:cubicBezTo>
                <a:cubicBezTo>
                  <a:pt x="1010" y="782"/>
                  <a:pt x="1029" y="784"/>
                  <a:pt x="1046" y="784"/>
                </a:cubicBezTo>
                <a:cubicBezTo>
                  <a:pt x="1078" y="784"/>
                  <a:pt x="1105" y="779"/>
                  <a:pt x="1130" y="772"/>
                </a:cubicBezTo>
                <a:lnTo>
                  <a:pt x="1130" y="0"/>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143" name="Freeform 30"/>
          <p:cNvSpPr/>
          <p:nvPr/>
        </p:nvSpPr>
        <p:spPr>
          <a:xfrm>
            <a:off x="10515240" y="5840640"/>
            <a:ext cx="965160" cy="587880"/>
          </a:xfrm>
          <a:custGeom>
            <a:avLst/>
            <a:gdLst/>
            <a:ahLst/>
            <a:cxnLst/>
            <a:rect l="l" t="t" r="r" b="b"/>
            <a:pathLst>
              <a:path w="620" h="378">
                <a:moveTo>
                  <a:pt x="378" y="378"/>
                </a:moveTo>
                <a:cubicBezTo>
                  <a:pt x="372" y="378"/>
                  <a:pt x="365" y="378"/>
                  <a:pt x="358" y="377"/>
                </a:cubicBezTo>
                <a:cubicBezTo>
                  <a:pt x="298" y="368"/>
                  <a:pt x="280" y="343"/>
                  <a:pt x="275" y="329"/>
                </a:cubicBezTo>
                <a:cubicBezTo>
                  <a:pt x="265" y="340"/>
                  <a:pt x="243" y="360"/>
                  <a:pt x="209" y="360"/>
                </a:cubicBezTo>
                <a:cubicBezTo>
                  <a:pt x="204" y="360"/>
                  <a:pt x="199" y="360"/>
                  <a:pt x="194" y="359"/>
                </a:cubicBezTo>
                <a:cubicBezTo>
                  <a:pt x="148" y="351"/>
                  <a:pt x="138" y="317"/>
                  <a:pt x="136" y="304"/>
                </a:cubicBezTo>
                <a:cubicBezTo>
                  <a:pt x="129" y="306"/>
                  <a:pt x="117" y="308"/>
                  <a:pt x="103" y="308"/>
                </a:cubicBezTo>
                <a:cubicBezTo>
                  <a:pt x="75" y="308"/>
                  <a:pt x="38" y="300"/>
                  <a:pt x="16" y="260"/>
                </a:cubicBezTo>
                <a:cubicBezTo>
                  <a:pt x="0" y="232"/>
                  <a:pt x="1" y="197"/>
                  <a:pt x="18" y="168"/>
                </a:cubicBezTo>
                <a:cubicBezTo>
                  <a:pt x="33" y="143"/>
                  <a:pt x="57" y="128"/>
                  <a:pt x="81" y="128"/>
                </a:cubicBezTo>
                <a:cubicBezTo>
                  <a:pt x="83" y="128"/>
                  <a:pt x="86" y="128"/>
                  <a:pt x="88" y="129"/>
                </a:cubicBezTo>
                <a:cubicBezTo>
                  <a:pt x="92" y="117"/>
                  <a:pt x="105" y="85"/>
                  <a:pt x="147" y="85"/>
                </a:cubicBezTo>
                <a:cubicBezTo>
                  <a:pt x="153" y="85"/>
                  <a:pt x="159" y="85"/>
                  <a:pt x="165" y="87"/>
                </a:cubicBezTo>
                <a:cubicBezTo>
                  <a:pt x="169" y="68"/>
                  <a:pt x="187" y="3"/>
                  <a:pt x="268" y="1"/>
                </a:cubicBezTo>
                <a:cubicBezTo>
                  <a:pt x="270" y="1"/>
                  <a:pt x="272" y="0"/>
                  <a:pt x="274" y="0"/>
                </a:cubicBezTo>
                <a:cubicBezTo>
                  <a:pt x="341" y="0"/>
                  <a:pt x="367" y="39"/>
                  <a:pt x="373" y="53"/>
                </a:cubicBezTo>
                <a:cubicBezTo>
                  <a:pt x="381" y="50"/>
                  <a:pt x="399" y="43"/>
                  <a:pt x="420" y="43"/>
                </a:cubicBezTo>
                <a:cubicBezTo>
                  <a:pt x="442" y="43"/>
                  <a:pt x="462" y="51"/>
                  <a:pt x="477" y="65"/>
                </a:cubicBezTo>
                <a:cubicBezTo>
                  <a:pt x="512" y="96"/>
                  <a:pt x="512" y="127"/>
                  <a:pt x="511" y="141"/>
                </a:cubicBezTo>
                <a:cubicBezTo>
                  <a:pt x="514" y="140"/>
                  <a:pt x="518" y="140"/>
                  <a:pt x="522" y="140"/>
                </a:cubicBezTo>
                <a:cubicBezTo>
                  <a:pt x="542" y="140"/>
                  <a:pt x="580" y="145"/>
                  <a:pt x="603" y="175"/>
                </a:cubicBezTo>
                <a:cubicBezTo>
                  <a:pt x="619" y="197"/>
                  <a:pt x="620" y="228"/>
                  <a:pt x="606" y="257"/>
                </a:cubicBezTo>
                <a:cubicBezTo>
                  <a:pt x="593" y="282"/>
                  <a:pt x="571" y="298"/>
                  <a:pt x="548" y="299"/>
                </a:cubicBezTo>
                <a:cubicBezTo>
                  <a:pt x="544" y="306"/>
                  <a:pt x="528" y="327"/>
                  <a:pt x="496" y="327"/>
                </a:cubicBezTo>
                <a:cubicBezTo>
                  <a:pt x="487" y="327"/>
                  <a:pt x="478" y="326"/>
                  <a:pt x="469" y="323"/>
                </a:cubicBezTo>
                <a:cubicBezTo>
                  <a:pt x="462" y="336"/>
                  <a:pt x="437" y="378"/>
                  <a:pt x="378" y="378"/>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44" name="Freeform 31"/>
          <p:cNvSpPr/>
          <p:nvPr/>
        </p:nvSpPr>
        <p:spPr>
          <a:xfrm>
            <a:off x="9874440" y="6237720"/>
            <a:ext cx="1311120" cy="627480"/>
          </a:xfrm>
          <a:custGeom>
            <a:avLst/>
            <a:gdLst/>
            <a:ahLst/>
            <a:cxnLst/>
            <a:rect l="l" t="t" r="r" b="b"/>
            <a:pathLst>
              <a:path w="842" h="403">
                <a:moveTo>
                  <a:pt x="73" y="403"/>
                </a:moveTo>
                <a:cubicBezTo>
                  <a:pt x="760" y="403"/>
                  <a:pt x="760" y="403"/>
                  <a:pt x="760" y="403"/>
                </a:cubicBezTo>
                <a:cubicBezTo>
                  <a:pt x="785" y="397"/>
                  <a:pt x="809" y="377"/>
                  <a:pt x="823" y="348"/>
                </a:cubicBezTo>
                <a:cubicBezTo>
                  <a:pt x="842" y="309"/>
                  <a:pt x="841" y="267"/>
                  <a:pt x="819" y="237"/>
                </a:cubicBezTo>
                <a:cubicBezTo>
                  <a:pt x="787" y="196"/>
                  <a:pt x="737" y="189"/>
                  <a:pt x="710" y="189"/>
                </a:cubicBezTo>
                <a:cubicBezTo>
                  <a:pt x="703" y="189"/>
                  <a:pt x="698" y="190"/>
                  <a:pt x="694" y="190"/>
                </a:cubicBezTo>
                <a:cubicBezTo>
                  <a:pt x="696" y="172"/>
                  <a:pt x="695" y="129"/>
                  <a:pt x="648" y="87"/>
                </a:cubicBezTo>
                <a:cubicBezTo>
                  <a:pt x="627" y="68"/>
                  <a:pt x="601" y="58"/>
                  <a:pt x="570" y="58"/>
                </a:cubicBezTo>
                <a:cubicBezTo>
                  <a:pt x="542" y="58"/>
                  <a:pt x="518" y="66"/>
                  <a:pt x="507" y="71"/>
                </a:cubicBezTo>
                <a:cubicBezTo>
                  <a:pt x="498" y="53"/>
                  <a:pt x="463" y="0"/>
                  <a:pt x="372" y="0"/>
                </a:cubicBezTo>
                <a:cubicBezTo>
                  <a:pt x="369" y="0"/>
                  <a:pt x="366" y="0"/>
                  <a:pt x="364" y="0"/>
                </a:cubicBezTo>
                <a:cubicBezTo>
                  <a:pt x="253" y="3"/>
                  <a:pt x="229" y="91"/>
                  <a:pt x="224" y="117"/>
                </a:cubicBezTo>
                <a:cubicBezTo>
                  <a:pt x="215" y="115"/>
                  <a:pt x="207" y="114"/>
                  <a:pt x="199" y="114"/>
                </a:cubicBezTo>
                <a:cubicBezTo>
                  <a:pt x="143" y="114"/>
                  <a:pt x="124" y="158"/>
                  <a:pt x="119" y="174"/>
                </a:cubicBezTo>
                <a:cubicBezTo>
                  <a:pt x="116" y="173"/>
                  <a:pt x="113" y="173"/>
                  <a:pt x="110" y="173"/>
                </a:cubicBezTo>
                <a:cubicBezTo>
                  <a:pt x="77" y="173"/>
                  <a:pt x="45" y="194"/>
                  <a:pt x="25" y="227"/>
                </a:cubicBezTo>
                <a:cubicBezTo>
                  <a:pt x="2" y="267"/>
                  <a:pt x="0" y="314"/>
                  <a:pt x="22" y="353"/>
                </a:cubicBezTo>
                <a:cubicBezTo>
                  <a:pt x="36" y="378"/>
                  <a:pt x="54" y="393"/>
                  <a:pt x="73" y="40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5" name="Freeform 32"/>
          <p:cNvSpPr/>
          <p:nvPr/>
        </p:nvSpPr>
        <p:spPr>
          <a:xfrm>
            <a:off x="10535400" y="5695560"/>
            <a:ext cx="1659240" cy="1169640"/>
          </a:xfrm>
          <a:custGeom>
            <a:avLst/>
            <a:gdLst/>
            <a:ahLst/>
            <a:cxnLst/>
            <a:rect l="l" t="t" r="r" b="b"/>
            <a:pathLst>
              <a:path w="1065" h="751">
                <a:moveTo>
                  <a:pt x="162" y="751"/>
                </a:moveTo>
                <a:cubicBezTo>
                  <a:pt x="1065" y="751"/>
                  <a:pt x="1065" y="751"/>
                  <a:pt x="1065" y="751"/>
                </a:cubicBezTo>
                <a:cubicBezTo>
                  <a:pt x="1065" y="108"/>
                  <a:pt x="1065" y="108"/>
                  <a:pt x="1065" y="108"/>
                </a:cubicBezTo>
                <a:cubicBezTo>
                  <a:pt x="1058" y="107"/>
                  <a:pt x="1051" y="107"/>
                  <a:pt x="1044" y="107"/>
                </a:cubicBezTo>
                <a:cubicBezTo>
                  <a:pt x="992" y="107"/>
                  <a:pt x="948" y="122"/>
                  <a:pt x="929" y="130"/>
                </a:cubicBezTo>
                <a:cubicBezTo>
                  <a:pt x="912" y="97"/>
                  <a:pt x="847" y="0"/>
                  <a:pt x="680" y="0"/>
                </a:cubicBezTo>
                <a:cubicBezTo>
                  <a:pt x="675" y="0"/>
                  <a:pt x="671" y="0"/>
                  <a:pt x="666" y="0"/>
                </a:cubicBezTo>
                <a:cubicBezTo>
                  <a:pt x="463" y="7"/>
                  <a:pt x="419" y="168"/>
                  <a:pt x="410" y="215"/>
                </a:cubicBezTo>
                <a:cubicBezTo>
                  <a:pt x="394" y="211"/>
                  <a:pt x="378" y="210"/>
                  <a:pt x="364" y="210"/>
                </a:cubicBezTo>
                <a:cubicBezTo>
                  <a:pt x="261" y="210"/>
                  <a:pt x="226" y="290"/>
                  <a:pt x="217" y="319"/>
                </a:cubicBezTo>
                <a:cubicBezTo>
                  <a:pt x="211" y="318"/>
                  <a:pt x="205" y="318"/>
                  <a:pt x="200" y="318"/>
                </a:cubicBezTo>
                <a:cubicBezTo>
                  <a:pt x="140" y="318"/>
                  <a:pt x="81" y="356"/>
                  <a:pt x="44" y="417"/>
                </a:cubicBezTo>
                <a:cubicBezTo>
                  <a:pt x="2" y="490"/>
                  <a:pt x="0" y="576"/>
                  <a:pt x="39" y="647"/>
                </a:cubicBezTo>
                <a:cubicBezTo>
                  <a:pt x="71" y="705"/>
                  <a:pt x="116" y="735"/>
                  <a:pt x="162" y="751"/>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46" name="Freeform 25"/>
          <p:cNvSpPr/>
          <p:nvPr/>
        </p:nvSpPr>
        <p:spPr>
          <a:xfrm>
            <a:off x="1484280" y="6126120"/>
            <a:ext cx="857880" cy="705600"/>
          </a:xfrm>
          <a:custGeom>
            <a:avLst/>
            <a:gdLst/>
            <a:ahLst/>
            <a:cxnLst/>
            <a:rect l="l" t="t" r="r" b="b"/>
            <a:pathLst>
              <a:path w="531" h="437">
                <a:moveTo>
                  <a:pt x="510" y="194"/>
                </a:moveTo>
                <a:cubicBezTo>
                  <a:pt x="493" y="165"/>
                  <a:pt x="465" y="148"/>
                  <a:pt x="438" y="148"/>
                </a:cubicBezTo>
                <a:cubicBezTo>
                  <a:pt x="435" y="148"/>
                  <a:pt x="432" y="148"/>
                  <a:pt x="429" y="148"/>
                </a:cubicBezTo>
                <a:cubicBezTo>
                  <a:pt x="425" y="135"/>
                  <a:pt x="409" y="98"/>
                  <a:pt x="361" y="98"/>
                </a:cubicBezTo>
                <a:cubicBezTo>
                  <a:pt x="355" y="98"/>
                  <a:pt x="347" y="98"/>
                  <a:pt x="340" y="100"/>
                </a:cubicBezTo>
                <a:cubicBezTo>
                  <a:pt x="336" y="78"/>
                  <a:pt x="315" y="3"/>
                  <a:pt x="221" y="0"/>
                </a:cubicBezTo>
                <a:cubicBezTo>
                  <a:pt x="219" y="0"/>
                  <a:pt x="217" y="0"/>
                  <a:pt x="214" y="0"/>
                </a:cubicBezTo>
                <a:cubicBezTo>
                  <a:pt x="137" y="0"/>
                  <a:pt x="107" y="45"/>
                  <a:pt x="99" y="60"/>
                </a:cubicBezTo>
                <a:cubicBezTo>
                  <a:pt x="90" y="57"/>
                  <a:pt x="69" y="50"/>
                  <a:pt x="45" y="50"/>
                </a:cubicBezTo>
                <a:cubicBezTo>
                  <a:pt x="29" y="50"/>
                  <a:pt x="13" y="53"/>
                  <a:pt x="0" y="60"/>
                </a:cubicBezTo>
                <a:cubicBezTo>
                  <a:pt x="0" y="391"/>
                  <a:pt x="0" y="391"/>
                  <a:pt x="0" y="391"/>
                </a:cubicBezTo>
                <a:cubicBezTo>
                  <a:pt x="15" y="411"/>
                  <a:pt x="44" y="437"/>
                  <a:pt x="93" y="437"/>
                </a:cubicBezTo>
                <a:cubicBezTo>
                  <a:pt x="101" y="437"/>
                  <a:pt x="108" y="436"/>
                  <a:pt x="116" y="435"/>
                </a:cubicBezTo>
                <a:cubicBezTo>
                  <a:pt x="186" y="425"/>
                  <a:pt x="207" y="396"/>
                  <a:pt x="213" y="380"/>
                </a:cubicBezTo>
                <a:cubicBezTo>
                  <a:pt x="224" y="393"/>
                  <a:pt x="250" y="417"/>
                  <a:pt x="290" y="417"/>
                </a:cubicBezTo>
                <a:cubicBezTo>
                  <a:pt x="295" y="417"/>
                  <a:pt x="301" y="416"/>
                  <a:pt x="307" y="415"/>
                </a:cubicBezTo>
                <a:cubicBezTo>
                  <a:pt x="360" y="406"/>
                  <a:pt x="372" y="367"/>
                  <a:pt x="374" y="351"/>
                </a:cubicBezTo>
                <a:cubicBezTo>
                  <a:pt x="382" y="353"/>
                  <a:pt x="396" y="356"/>
                  <a:pt x="412" y="356"/>
                </a:cubicBezTo>
                <a:cubicBezTo>
                  <a:pt x="444" y="356"/>
                  <a:pt x="487" y="346"/>
                  <a:pt x="512" y="301"/>
                </a:cubicBezTo>
                <a:cubicBezTo>
                  <a:pt x="531" y="268"/>
                  <a:pt x="530" y="228"/>
                  <a:pt x="510" y="194"/>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47" name="Freeform 26"/>
          <p:cNvSpPr/>
          <p:nvPr/>
        </p:nvSpPr>
        <p:spPr>
          <a:xfrm>
            <a:off x="-1080" y="5850000"/>
            <a:ext cx="1848600" cy="1020960"/>
          </a:xfrm>
          <a:custGeom>
            <a:avLst/>
            <a:gdLst/>
            <a:ahLst/>
            <a:cxnLst/>
            <a:rect l="l" t="t" r="r" b="b"/>
            <a:pathLst>
              <a:path w="1143" h="632">
                <a:moveTo>
                  <a:pt x="1103" y="371"/>
                </a:moveTo>
                <a:cubicBezTo>
                  <a:pt x="1071" y="316"/>
                  <a:pt x="1018" y="283"/>
                  <a:pt x="965" y="283"/>
                </a:cubicBezTo>
                <a:cubicBezTo>
                  <a:pt x="960" y="283"/>
                  <a:pt x="955" y="283"/>
                  <a:pt x="950" y="284"/>
                </a:cubicBezTo>
                <a:cubicBezTo>
                  <a:pt x="942" y="258"/>
                  <a:pt x="911" y="187"/>
                  <a:pt x="820" y="187"/>
                </a:cubicBezTo>
                <a:cubicBezTo>
                  <a:pt x="807" y="187"/>
                  <a:pt x="793" y="188"/>
                  <a:pt x="779" y="191"/>
                </a:cubicBezTo>
                <a:cubicBezTo>
                  <a:pt x="771" y="150"/>
                  <a:pt x="731" y="6"/>
                  <a:pt x="552" y="1"/>
                </a:cubicBezTo>
                <a:cubicBezTo>
                  <a:pt x="548" y="0"/>
                  <a:pt x="543" y="0"/>
                  <a:pt x="539" y="0"/>
                </a:cubicBezTo>
                <a:cubicBezTo>
                  <a:pt x="391" y="0"/>
                  <a:pt x="334" y="87"/>
                  <a:pt x="319" y="116"/>
                </a:cubicBezTo>
                <a:cubicBezTo>
                  <a:pt x="301" y="109"/>
                  <a:pt x="262" y="95"/>
                  <a:pt x="216" y="95"/>
                </a:cubicBezTo>
                <a:cubicBezTo>
                  <a:pt x="166" y="95"/>
                  <a:pt x="123" y="111"/>
                  <a:pt x="89" y="142"/>
                </a:cubicBezTo>
                <a:cubicBezTo>
                  <a:pt x="13" y="211"/>
                  <a:pt x="11" y="281"/>
                  <a:pt x="15" y="310"/>
                </a:cubicBezTo>
                <a:cubicBezTo>
                  <a:pt x="11" y="310"/>
                  <a:pt x="6" y="309"/>
                  <a:pt x="0" y="309"/>
                </a:cubicBezTo>
                <a:cubicBezTo>
                  <a:pt x="0" y="632"/>
                  <a:pt x="0" y="632"/>
                  <a:pt x="0" y="632"/>
                </a:cubicBezTo>
                <a:cubicBezTo>
                  <a:pt x="1062" y="632"/>
                  <a:pt x="1062" y="632"/>
                  <a:pt x="1062" y="632"/>
                </a:cubicBezTo>
                <a:cubicBezTo>
                  <a:pt x="1079" y="617"/>
                  <a:pt x="1095" y="599"/>
                  <a:pt x="1108" y="575"/>
                </a:cubicBezTo>
                <a:cubicBezTo>
                  <a:pt x="1143" y="511"/>
                  <a:pt x="1141" y="435"/>
                  <a:pt x="1103" y="371"/>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8" name="Freeform 24"/>
          <p:cNvSpPr/>
          <p:nvPr/>
        </p:nvSpPr>
        <p:spPr>
          <a:xfrm>
            <a:off x="1504080" y="6411240"/>
            <a:ext cx="846720" cy="460080"/>
          </a:xfrm>
          <a:custGeom>
            <a:avLst/>
            <a:gdLst/>
            <a:ahLst/>
            <a:cxnLst/>
            <a:rect l="l" t="t" r="r" b="b"/>
            <a:pathLst>
              <a:path w="524" h="285">
                <a:moveTo>
                  <a:pt x="86" y="260"/>
                </a:moveTo>
                <a:cubicBezTo>
                  <a:pt x="98" y="260"/>
                  <a:pt x="108" y="258"/>
                  <a:pt x="114" y="257"/>
                </a:cubicBezTo>
                <a:cubicBezTo>
                  <a:pt x="115" y="263"/>
                  <a:pt x="118" y="275"/>
                  <a:pt x="127" y="285"/>
                </a:cubicBezTo>
                <a:cubicBezTo>
                  <a:pt x="225" y="285"/>
                  <a:pt x="225" y="285"/>
                  <a:pt x="225" y="285"/>
                </a:cubicBezTo>
                <a:cubicBezTo>
                  <a:pt x="228" y="283"/>
                  <a:pt x="230" y="280"/>
                  <a:pt x="232" y="278"/>
                </a:cubicBezTo>
                <a:cubicBezTo>
                  <a:pt x="233" y="280"/>
                  <a:pt x="234" y="283"/>
                  <a:pt x="235" y="285"/>
                </a:cubicBezTo>
                <a:cubicBezTo>
                  <a:pt x="388" y="285"/>
                  <a:pt x="388" y="285"/>
                  <a:pt x="388" y="285"/>
                </a:cubicBezTo>
                <a:cubicBezTo>
                  <a:pt x="392" y="280"/>
                  <a:pt x="394" y="276"/>
                  <a:pt x="396" y="273"/>
                </a:cubicBezTo>
                <a:cubicBezTo>
                  <a:pt x="404" y="275"/>
                  <a:pt x="411" y="277"/>
                  <a:pt x="419" y="277"/>
                </a:cubicBezTo>
                <a:cubicBezTo>
                  <a:pt x="446" y="277"/>
                  <a:pt x="459" y="259"/>
                  <a:pt x="463" y="253"/>
                </a:cubicBezTo>
                <a:cubicBezTo>
                  <a:pt x="482" y="252"/>
                  <a:pt x="501" y="239"/>
                  <a:pt x="512" y="217"/>
                </a:cubicBezTo>
                <a:cubicBezTo>
                  <a:pt x="524" y="193"/>
                  <a:pt x="523" y="167"/>
                  <a:pt x="509" y="148"/>
                </a:cubicBezTo>
                <a:cubicBezTo>
                  <a:pt x="489" y="122"/>
                  <a:pt x="458" y="118"/>
                  <a:pt x="441" y="118"/>
                </a:cubicBezTo>
                <a:cubicBezTo>
                  <a:pt x="437" y="118"/>
                  <a:pt x="434" y="119"/>
                  <a:pt x="431" y="119"/>
                </a:cubicBezTo>
                <a:cubicBezTo>
                  <a:pt x="433" y="108"/>
                  <a:pt x="432" y="81"/>
                  <a:pt x="403" y="55"/>
                </a:cubicBezTo>
                <a:cubicBezTo>
                  <a:pt x="390" y="43"/>
                  <a:pt x="373" y="37"/>
                  <a:pt x="354" y="37"/>
                </a:cubicBezTo>
                <a:cubicBezTo>
                  <a:pt x="337" y="37"/>
                  <a:pt x="322" y="42"/>
                  <a:pt x="315" y="45"/>
                </a:cubicBezTo>
                <a:cubicBezTo>
                  <a:pt x="309" y="33"/>
                  <a:pt x="287" y="0"/>
                  <a:pt x="231" y="0"/>
                </a:cubicBezTo>
                <a:cubicBezTo>
                  <a:pt x="229" y="0"/>
                  <a:pt x="227" y="0"/>
                  <a:pt x="226" y="1"/>
                </a:cubicBezTo>
                <a:cubicBezTo>
                  <a:pt x="157" y="3"/>
                  <a:pt x="142" y="58"/>
                  <a:pt x="139" y="73"/>
                </a:cubicBezTo>
                <a:cubicBezTo>
                  <a:pt x="133" y="72"/>
                  <a:pt x="128" y="72"/>
                  <a:pt x="123" y="72"/>
                </a:cubicBezTo>
                <a:cubicBezTo>
                  <a:pt x="88" y="72"/>
                  <a:pt x="77" y="99"/>
                  <a:pt x="74" y="109"/>
                </a:cubicBezTo>
                <a:cubicBezTo>
                  <a:pt x="72" y="109"/>
                  <a:pt x="70" y="108"/>
                  <a:pt x="67" y="108"/>
                </a:cubicBezTo>
                <a:cubicBezTo>
                  <a:pt x="47" y="108"/>
                  <a:pt x="27" y="121"/>
                  <a:pt x="15" y="142"/>
                </a:cubicBezTo>
                <a:cubicBezTo>
                  <a:pt x="0" y="167"/>
                  <a:pt x="0" y="196"/>
                  <a:pt x="13" y="220"/>
                </a:cubicBezTo>
                <a:cubicBezTo>
                  <a:pt x="31" y="253"/>
                  <a:pt x="63" y="260"/>
                  <a:pt x="86" y="260"/>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6" name="TextBox 101">
            <a:extLst>
              <a:ext uri="{FF2B5EF4-FFF2-40B4-BE49-F238E27FC236}">
                <a16:creationId xmlns:a16="http://schemas.microsoft.com/office/drawing/2014/main" id="{1846AC36-08D7-D13C-8C8D-DEEEDAD9372D}"/>
              </a:ext>
            </a:extLst>
          </p:cNvPr>
          <p:cNvSpPr/>
          <p:nvPr/>
        </p:nvSpPr>
        <p:spPr>
          <a:xfrm>
            <a:off x="6840" y="3115382"/>
            <a:ext cx="12187800"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3600" b="1" spc="-1">
                <a:solidFill>
                  <a:srgbClr val="FFFFFF"/>
                </a:solidFill>
                <a:latin typeface="Montserrat Black"/>
              </a:rPr>
              <a:t>GIỚI THIỆU ỨNG DỤNG</a:t>
            </a:r>
            <a:endParaRPr lang="en-US" sz="3600" b="0" strike="noStrike" spc="-1">
              <a:latin typeface="Calibri" panose="020F0502020204030204" pitchFamily="34" charset="0"/>
            </a:endParaRPr>
          </a:p>
        </p:txBody>
      </p:sp>
    </p:spTree>
    <p:extLst>
      <p:ext uri="{BB962C8B-B14F-4D97-AF65-F5344CB8AC3E}">
        <p14:creationId xmlns:p14="http://schemas.microsoft.com/office/powerpoint/2010/main" val="2391417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42097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Giao diện cơ bản</a:t>
            </a:r>
            <a:endParaRPr lang="en-US" sz="2800" b="0" strike="noStrike" spc="-1">
              <a:latin typeface="Calibri" panose="020F0502020204030204" pitchFamily="34" charset="0"/>
            </a:endParaRPr>
          </a:p>
        </p:txBody>
      </p:sp>
      <p:sp>
        <p:nvSpPr>
          <p:cNvPr id="155" name="Straight Connector 2"/>
          <p:cNvSpPr/>
          <p:nvPr/>
        </p:nvSpPr>
        <p:spPr>
          <a:xfrm>
            <a:off x="1190880" y="1179558"/>
            <a:ext cx="3221856" cy="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txBody>
          <a:bodyPr/>
          <a:lstStyle/>
          <a:p>
            <a:endParaRPr lang="en-US"/>
          </a:p>
        </p:txBody>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pic>
        <p:nvPicPr>
          <p:cNvPr id="5" name="Picture 4">
            <a:extLst>
              <a:ext uri="{FF2B5EF4-FFF2-40B4-BE49-F238E27FC236}">
                <a16:creationId xmlns:a16="http://schemas.microsoft.com/office/drawing/2014/main" id="{FC108C26-A821-BF4C-E7CD-BEA087990A6E}"/>
              </a:ext>
            </a:extLst>
          </p:cNvPr>
          <p:cNvPicPr>
            <a:picLocks noChangeAspect="1"/>
          </p:cNvPicPr>
          <p:nvPr/>
        </p:nvPicPr>
        <p:blipFill>
          <a:blip r:embed="rId2"/>
          <a:stretch>
            <a:fillRect/>
          </a:stretch>
        </p:blipFill>
        <p:spPr>
          <a:xfrm>
            <a:off x="1546600" y="1381468"/>
            <a:ext cx="9095623" cy="5229643"/>
          </a:xfrm>
          <a:prstGeom prst="rect">
            <a:avLst/>
          </a:prstGeom>
        </p:spPr>
      </p:pic>
    </p:spTree>
    <p:extLst>
      <p:ext uri="{BB962C8B-B14F-4D97-AF65-F5344CB8AC3E}">
        <p14:creationId xmlns:p14="http://schemas.microsoft.com/office/powerpoint/2010/main" val="3503199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98350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Công nghệ sử dụng</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pic>
        <p:nvPicPr>
          <p:cNvPr id="1026" name="Picture 2" descr="Node.js – Wikipedia tiếng Việt">
            <a:extLst>
              <a:ext uri="{FF2B5EF4-FFF2-40B4-BE49-F238E27FC236}">
                <a16:creationId xmlns:a16="http://schemas.microsoft.com/office/drawing/2014/main" id="{5F5AECEA-5D98-5B20-35D8-8FB8559208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4400" y="2018455"/>
            <a:ext cx="4011929" cy="13733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ổng quan MongoDb « Big Sonata">
            <a:extLst>
              <a:ext uri="{FF2B5EF4-FFF2-40B4-BE49-F238E27FC236}">
                <a16:creationId xmlns:a16="http://schemas.microsoft.com/office/drawing/2014/main" id="{0E24ACA9-3A11-BB03-7288-86277B930B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0880" y="3579121"/>
            <a:ext cx="37052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ự khác biệt giữa Express.js và Node.js - Tìm hiểu cùng FUNiX">
            <a:extLst>
              <a:ext uri="{FF2B5EF4-FFF2-40B4-BE49-F238E27FC236}">
                <a16:creationId xmlns:a16="http://schemas.microsoft.com/office/drawing/2014/main" id="{8D33FD44-F1F4-9964-7A3C-1053DD82FA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980" y="1701950"/>
            <a:ext cx="4336435" cy="20063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ripe - WooCommerce">
            <a:extLst>
              <a:ext uri="{FF2B5EF4-FFF2-40B4-BE49-F238E27FC236}">
                <a16:creationId xmlns:a16="http://schemas.microsoft.com/office/drawing/2014/main" id="{C6786DFF-98E9-8211-6D4D-4B876745F74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62547" y="3579121"/>
            <a:ext cx="3045486" cy="14477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E089B1C-7348-455A-A61E-C3D35D189DC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81484" y="4922046"/>
            <a:ext cx="3047175" cy="1692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ntegrate AdminBro inside Nuxt Server Middleware in 3 minutes">
            <a:extLst>
              <a:ext uri="{FF2B5EF4-FFF2-40B4-BE49-F238E27FC236}">
                <a16:creationId xmlns:a16="http://schemas.microsoft.com/office/drawing/2014/main" id="{2A91C53E-6CA9-0977-D858-744B963FB0B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63521"/>
          <a:stretch/>
        </p:blipFill>
        <p:spPr bwMode="auto">
          <a:xfrm>
            <a:off x="6094412" y="5156050"/>
            <a:ext cx="5550281" cy="1138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179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20335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MongoDB Atlas</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804312" y="1875636"/>
            <a:ext cx="4142592" cy="413704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150000"/>
              </a:lnSpc>
              <a:buFontTx/>
              <a:buChar char="-"/>
            </a:pPr>
            <a:r>
              <a:rPr lang="vi-VN" sz="1700" b="1" spc="-1">
                <a:latin typeface="Quicksand" pitchFamily="2" charset="0"/>
              </a:rPr>
              <a:t>MongoDB Atlas </a:t>
            </a:r>
            <a:r>
              <a:rPr lang="vi-VN" sz="1700" spc="-1">
                <a:latin typeface="Quicksand" pitchFamily="2" charset="0"/>
              </a:rPr>
              <a:t>là </a:t>
            </a:r>
            <a:r>
              <a:rPr lang="vi-VN" sz="1700" b="1" spc="-1">
                <a:latin typeface="Quicksand" pitchFamily="2" charset="0"/>
              </a:rPr>
              <a:t>cloud database </a:t>
            </a:r>
            <a:r>
              <a:rPr lang="vi-VN" sz="1700" spc="-1">
                <a:latin typeface="Quicksand" pitchFamily="2" charset="0"/>
              </a:rPr>
              <a:t>của MongoDB được ra mắt vào năm 2016 chạy trên AWS, Microsoft Azure và Google Cloud Platform.</a:t>
            </a:r>
            <a:endParaRPr lang="en-US" sz="1700" spc="-1">
              <a:latin typeface="Quicksand" pitchFamily="2" charset="0"/>
            </a:endParaRPr>
          </a:p>
          <a:p>
            <a:pPr marL="342900" indent="-342900">
              <a:lnSpc>
                <a:spcPct val="150000"/>
              </a:lnSpc>
              <a:buFontTx/>
              <a:buChar char="-"/>
            </a:pPr>
            <a:endParaRPr lang="en-US" sz="1700" spc="-1">
              <a:latin typeface="Quicksand" pitchFamily="2" charset="0"/>
            </a:endParaRPr>
          </a:p>
          <a:p>
            <a:pPr marL="342900" indent="-342900">
              <a:lnSpc>
                <a:spcPct val="150000"/>
              </a:lnSpc>
              <a:buFontTx/>
              <a:buChar char="-"/>
            </a:pPr>
            <a:r>
              <a:rPr lang="en-US" sz="1700" b="0" strike="noStrike" spc="-1">
                <a:latin typeface="Quicksand" pitchFamily="2" charset="0"/>
              </a:rPr>
              <a:t>Ở </a:t>
            </a:r>
            <a:r>
              <a:rPr lang="en-US" sz="1700" spc="-1">
                <a:latin typeface="Quicksand" pitchFamily="2" charset="0"/>
              </a:rPr>
              <a:t>đây ứng dụng sẽ sử dụng MongoDB Atlas để lưu trữ dữ liệu thông qua các kết nối trực tiệp từ ứng dụng tới cloud, sử dụng module </a:t>
            </a:r>
            <a:r>
              <a:rPr lang="en-US" sz="1700" b="1" spc="-1">
                <a:latin typeface="Quicksand" pitchFamily="2" charset="0"/>
              </a:rPr>
              <a:t>mongoose</a:t>
            </a:r>
            <a:r>
              <a:rPr lang="en-US" sz="1700" spc="-1">
                <a:latin typeface="Quicksand" pitchFamily="2" charset="0"/>
              </a:rPr>
              <a:t>.</a:t>
            </a:r>
            <a:endParaRPr lang="en-US" sz="1700" b="0" strike="noStrike" spc="-1">
              <a:latin typeface="Quicksand" pitchFamily="2" charset="0"/>
            </a:endParaRPr>
          </a:p>
        </p:txBody>
      </p:sp>
      <p:pic>
        <p:nvPicPr>
          <p:cNvPr id="3" name="Picture 2">
            <a:extLst>
              <a:ext uri="{FF2B5EF4-FFF2-40B4-BE49-F238E27FC236}">
                <a16:creationId xmlns:a16="http://schemas.microsoft.com/office/drawing/2014/main" id="{5A0609C0-49FD-3F81-B67C-C98DBD276BF8}"/>
              </a:ext>
            </a:extLst>
          </p:cNvPr>
          <p:cNvPicPr>
            <a:picLocks noChangeAspect="1"/>
          </p:cNvPicPr>
          <p:nvPr/>
        </p:nvPicPr>
        <p:blipFill>
          <a:blip r:embed="rId2"/>
          <a:stretch>
            <a:fillRect/>
          </a:stretch>
        </p:blipFill>
        <p:spPr>
          <a:xfrm>
            <a:off x="5274254" y="1843380"/>
            <a:ext cx="6763841" cy="3866472"/>
          </a:xfrm>
          <a:prstGeom prst="rect">
            <a:avLst/>
          </a:prstGeom>
        </p:spPr>
      </p:pic>
    </p:spTree>
    <p:extLst>
      <p:ext uri="{BB962C8B-B14F-4D97-AF65-F5344CB8AC3E}">
        <p14:creationId xmlns:p14="http://schemas.microsoft.com/office/powerpoint/2010/main" val="2709885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13613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Stripe API</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804312" y="2442888"/>
            <a:ext cx="5093568" cy="356979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50000"/>
              </a:lnSpc>
            </a:pPr>
            <a:r>
              <a:rPr lang="vi-VN" sz="1700" spc="-1">
                <a:latin typeface="Quicksand" pitchFamily="2" charset="0"/>
              </a:rPr>
              <a:t>Stripe là một cổng thanh toán cho phép các trang thương mại điện tử nhận thanh toán trên website bán hàng của mình</a:t>
            </a:r>
            <a:r>
              <a:rPr lang="en-US" sz="1700" spc="-1">
                <a:latin typeface="Quicksand" pitchFamily="2" charset="0"/>
              </a:rPr>
              <a:t>. </a:t>
            </a:r>
            <a:r>
              <a:rPr lang="vi-VN" sz="1700" spc="-1">
                <a:latin typeface="Quicksand" pitchFamily="2" charset="0"/>
              </a:rPr>
              <a:t>Stripe cung cấp API để có thể được sử dụng bởi rất nhiều các ngôn ngữ như</a:t>
            </a:r>
            <a:r>
              <a:rPr lang="en-US" sz="1700" spc="-1">
                <a:latin typeface="Quicksand" pitchFamily="2" charset="0"/>
              </a:rPr>
              <a:t> khác nhau.</a:t>
            </a:r>
            <a:endParaRPr lang="en-US" sz="1700" strike="noStrike" spc="-1">
              <a:latin typeface="Quicksand" pitchFamily="2" charset="0"/>
            </a:endParaRPr>
          </a:p>
        </p:txBody>
      </p:sp>
      <p:pic>
        <p:nvPicPr>
          <p:cNvPr id="2052" name="Picture 4" descr="stripe api - Hung Woo">
            <a:extLst>
              <a:ext uri="{FF2B5EF4-FFF2-40B4-BE49-F238E27FC236}">
                <a16:creationId xmlns:a16="http://schemas.microsoft.com/office/drawing/2014/main" id="{2EB13973-FD3E-8FC2-FB40-B71B3AF9F5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150" r="40150"/>
          <a:stretch/>
        </p:blipFill>
        <p:spPr bwMode="auto">
          <a:xfrm>
            <a:off x="6446520" y="1517376"/>
            <a:ext cx="4818888"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1005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13613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Stripe API</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804312" y="1475064"/>
            <a:ext cx="4142592" cy="45376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150000"/>
              </a:lnSpc>
              <a:buFontTx/>
              <a:buChar char="-"/>
            </a:pPr>
            <a:r>
              <a:rPr lang="vi-VN" sz="1600" b="1" spc="-1">
                <a:latin typeface="Quicksand" pitchFamily="2" charset="0"/>
              </a:rPr>
              <a:t>Bước 1</a:t>
            </a:r>
            <a:r>
              <a:rPr lang="vi-VN" sz="1600" spc="-1">
                <a:latin typeface="Quicksand" pitchFamily="2" charset="0"/>
              </a:rPr>
              <a:t>: Ứng dụng gửi thông tin thẻ tín dụng (gồm email, số thẻ tín dụng, ngày hết hạn, CVC và lượng tiền giao dịch) lên Stripe.</a:t>
            </a:r>
            <a:endParaRPr lang="en-US" sz="1600" spc="-1">
              <a:latin typeface="Quicksand" pitchFamily="2" charset="0"/>
            </a:endParaRPr>
          </a:p>
          <a:p>
            <a:pPr marL="342900" indent="-342900">
              <a:lnSpc>
                <a:spcPct val="150000"/>
              </a:lnSpc>
              <a:buFontTx/>
              <a:buChar char="-"/>
            </a:pPr>
            <a:endParaRPr lang="vi-VN" sz="1600" spc="-1">
              <a:latin typeface="Quicksand" pitchFamily="2" charset="0"/>
            </a:endParaRPr>
          </a:p>
          <a:p>
            <a:pPr marL="342900" indent="-342900">
              <a:lnSpc>
                <a:spcPct val="150000"/>
              </a:lnSpc>
              <a:buFontTx/>
              <a:buChar char="-"/>
            </a:pPr>
            <a:r>
              <a:rPr lang="vi-VN" sz="1600" b="1" spc="-1">
                <a:latin typeface="Quicksand" pitchFamily="2" charset="0"/>
              </a:rPr>
              <a:t>Bước 2</a:t>
            </a:r>
            <a:r>
              <a:rPr lang="vi-VN" sz="1600" spc="-1">
                <a:latin typeface="Quicksand" pitchFamily="2" charset="0"/>
              </a:rPr>
              <a:t>: Trong trường hợp thông tin thẻ tín dụng hợp lệ, Stripe trả về cho ứng dụng 1 đoạn mã Token. Tại thời điểm này việc giao dịch chưa được thực hiện.</a:t>
            </a:r>
            <a:endParaRPr lang="en-US" sz="1600" spc="-1">
              <a:latin typeface="Quicksand" pitchFamily="2" charset="0"/>
            </a:endParaRPr>
          </a:p>
          <a:p>
            <a:pPr marL="342900" indent="-342900">
              <a:lnSpc>
                <a:spcPct val="150000"/>
              </a:lnSpc>
              <a:buFontTx/>
              <a:buChar char="-"/>
            </a:pPr>
            <a:endParaRPr lang="vi-VN" sz="1600" spc="-1">
              <a:latin typeface="Quicksand" pitchFamily="2" charset="0"/>
            </a:endParaRPr>
          </a:p>
          <a:p>
            <a:pPr marL="342900" indent="-342900">
              <a:lnSpc>
                <a:spcPct val="150000"/>
              </a:lnSpc>
              <a:buFontTx/>
              <a:buChar char="-"/>
            </a:pPr>
            <a:r>
              <a:rPr lang="vi-VN" sz="1600" b="1" spc="-1">
                <a:latin typeface="Quicksand" pitchFamily="2" charset="0"/>
              </a:rPr>
              <a:t>Bước 3</a:t>
            </a:r>
            <a:r>
              <a:rPr lang="vi-VN" sz="1600" spc="-1">
                <a:latin typeface="Quicksand" pitchFamily="2" charset="0"/>
              </a:rPr>
              <a:t>: Ứng dụng gửi token lên web server.</a:t>
            </a:r>
            <a:endParaRPr lang="en-US" sz="1600" strike="noStrike" spc="-1">
              <a:latin typeface="Quicksand" pitchFamily="2" charset="0"/>
            </a:endParaRPr>
          </a:p>
        </p:txBody>
      </p:sp>
      <p:pic>
        <p:nvPicPr>
          <p:cNvPr id="2050" name="Picture 2">
            <a:extLst>
              <a:ext uri="{FF2B5EF4-FFF2-40B4-BE49-F238E27FC236}">
                <a16:creationId xmlns:a16="http://schemas.microsoft.com/office/drawing/2014/main" id="{50F0E6B0-CE26-3753-0474-5BE586033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968" y="1745316"/>
            <a:ext cx="6949290" cy="426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624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13613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Stripe API</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667152" y="1895688"/>
            <a:ext cx="4142592" cy="45376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150000"/>
              </a:lnSpc>
              <a:buFontTx/>
              <a:buChar char="-"/>
            </a:pPr>
            <a:r>
              <a:rPr lang="vi-VN" sz="1600" b="1" spc="-1">
                <a:latin typeface="Quicksand" pitchFamily="2" charset="0"/>
              </a:rPr>
              <a:t>Bước 4</a:t>
            </a:r>
            <a:r>
              <a:rPr lang="vi-VN" sz="1600" spc="-1">
                <a:latin typeface="Quicksand" pitchFamily="2" charset="0"/>
              </a:rPr>
              <a:t>: Web server nhận token từ ứng dụng và gửi token này lên Stripe để thực hiện giao dịch, lúc này việc giao dịch mới thực sự diễn ra.</a:t>
            </a:r>
            <a:endParaRPr lang="en-US" sz="1600" spc="-1">
              <a:latin typeface="Quicksand" pitchFamily="2" charset="0"/>
            </a:endParaRPr>
          </a:p>
          <a:p>
            <a:pPr marL="342900" indent="-342900">
              <a:lnSpc>
                <a:spcPct val="150000"/>
              </a:lnSpc>
              <a:buFontTx/>
              <a:buChar char="-"/>
            </a:pPr>
            <a:endParaRPr lang="vi-VN" sz="1600" spc="-1">
              <a:latin typeface="Quicksand" pitchFamily="2" charset="0"/>
            </a:endParaRPr>
          </a:p>
          <a:p>
            <a:pPr marL="342900" indent="-342900">
              <a:lnSpc>
                <a:spcPct val="150000"/>
              </a:lnSpc>
              <a:buFontTx/>
              <a:buChar char="-"/>
            </a:pPr>
            <a:r>
              <a:rPr lang="vi-VN" sz="1600" b="1" spc="-1">
                <a:latin typeface="Quicksand" pitchFamily="2" charset="0"/>
              </a:rPr>
              <a:t>Bước 5</a:t>
            </a:r>
            <a:r>
              <a:rPr lang="vi-VN" sz="1600" spc="-1">
                <a:latin typeface="Quicksand" pitchFamily="2" charset="0"/>
              </a:rPr>
              <a:t>: Stripe trả về response cho web server kết quả giao dịch.</a:t>
            </a:r>
            <a:endParaRPr lang="en-US" sz="1600" spc="-1">
              <a:latin typeface="Quicksand" pitchFamily="2" charset="0"/>
            </a:endParaRPr>
          </a:p>
          <a:p>
            <a:pPr marL="342900" indent="-342900">
              <a:lnSpc>
                <a:spcPct val="150000"/>
              </a:lnSpc>
              <a:buFontTx/>
              <a:buChar char="-"/>
            </a:pPr>
            <a:endParaRPr lang="vi-VN" sz="1600" spc="-1">
              <a:latin typeface="Quicksand" pitchFamily="2" charset="0"/>
            </a:endParaRPr>
          </a:p>
          <a:p>
            <a:pPr marL="342900" indent="-342900">
              <a:lnSpc>
                <a:spcPct val="150000"/>
              </a:lnSpc>
              <a:buFontTx/>
              <a:buChar char="-"/>
            </a:pPr>
            <a:r>
              <a:rPr lang="vi-VN" sz="1600" b="1" spc="-1">
                <a:latin typeface="Quicksand" pitchFamily="2" charset="0"/>
              </a:rPr>
              <a:t>Bước 6</a:t>
            </a:r>
            <a:r>
              <a:rPr lang="vi-VN" sz="1600" spc="-1">
                <a:latin typeface="Quicksand" pitchFamily="2" charset="0"/>
              </a:rPr>
              <a:t>: Web server trả về cho ứng dụng kết quả giao dịch.</a:t>
            </a:r>
            <a:endParaRPr lang="en-US" sz="1600" spc="-1">
              <a:latin typeface="Quicksand" pitchFamily="2" charset="0"/>
            </a:endParaRPr>
          </a:p>
        </p:txBody>
      </p:sp>
      <p:pic>
        <p:nvPicPr>
          <p:cNvPr id="2050" name="Picture 2">
            <a:extLst>
              <a:ext uri="{FF2B5EF4-FFF2-40B4-BE49-F238E27FC236}">
                <a16:creationId xmlns:a16="http://schemas.microsoft.com/office/drawing/2014/main" id="{50F0E6B0-CE26-3753-0474-5BE586033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0968" y="1745316"/>
            <a:ext cx="6949290" cy="426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72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Box 823"/>
          <p:cNvSpPr/>
          <p:nvPr/>
        </p:nvSpPr>
        <p:spPr>
          <a:xfrm>
            <a:off x="5019480" y="587160"/>
            <a:ext cx="2149220"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en-ID" sz="2800" b="1" strike="noStrike" spc="-1">
                <a:solidFill>
                  <a:srgbClr val="30A3DC"/>
                </a:solidFill>
                <a:latin typeface="Montserrat Black"/>
              </a:rPr>
              <a:t>NỘI DUNG</a:t>
            </a:r>
            <a:endParaRPr lang="en-US" sz="2800" b="0" strike="noStrike" spc="-1">
              <a:latin typeface="Arial"/>
            </a:endParaRPr>
          </a:p>
        </p:txBody>
      </p:sp>
      <p:sp>
        <p:nvSpPr>
          <p:cNvPr id="84" name="Oval 828"/>
          <p:cNvSpPr/>
          <p:nvPr/>
        </p:nvSpPr>
        <p:spPr>
          <a:xfrm rot="5400000" flipV="1">
            <a:off x="599760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85" name="Straight Connector 827"/>
          <p:cNvSpPr/>
          <p:nvPr/>
        </p:nvSpPr>
        <p:spPr>
          <a:xfrm>
            <a:off x="6289200" y="1186200"/>
            <a:ext cx="1252080" cy="36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86" name="Straight Connector 836"/>
          <p:cNvSpPr/>
          <p:nvPr/>
        </p:nvSpPr>
        <p:spPr>
          <a:xfrm>
            <a:off x="4646880" y="1186200"/>
            <a:ext cx="1252080" cy="36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87" name="TextBox 822"/>
          <p:cNvSpPr/>
          <p:nvPr/>
        </p:nvSpPr>
        <p:spPr>
          <a:xfrm>
            <a:off x="2385911" y="2274192"/>
            <a:ext cx="2284449"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1" strike="noStrike" spc="-1">
                <a:solidFill>
                  <a:srgbClr val="30A3DC"/>
                </a:solidFill>
                <a:latin typeface="Montserrat Black"/>
                <a:ea typeface="DejaVu Sans"/>
              </a:rPr>
              <a:t>Lý thuyết cơ bản</a:t>
            </a:r>
            <a:endParaRPr lang="en-US" sz="1800" b="0" strike="noStrike" spc="-1">
              <a:latin typeface="Calibri" panose="020F0502020204030204" pitchFamily="34" charset="0"/>
            </a:endParaRPr>
          </a:p>
        </p:txBody>
      </p:sp>
      <p:sp>
        <p:nvSpPr>
          <p:cNvPr id="88" name="TextBox 123"/>
          <p:cNvSpPr/>
          <p:nvPr/>
        </p:nvSpPr>
        <p:spPr>
          <a:xfrm>
            <a:off x="2387711" y="2733912"/>
            <a:ext cx="3040920" cy="7029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pPr>
            <a:r>
              <a:rPr lang="en-US" sz="1400" b="0" strike="noStrike" spc="-1">
                <a:solidFill>
                  <a:srgbClr val="262626"/>
                </a:solidFill>
                <a:latin typeface="Quicksand"/>
                <a:ea typeface="DejaVu Sans"/>
              </a:rPr>
              <a:t>Giới thiệu một số khái niệm lý thuyết về ExpressJS, MongoDB, …</a:t>
            </a:r>
            <a:endParaRPr lang="en-US" sz="1400" b="0" strike="noStrike" spc="-1">
              <a:latin typeface="Calibri" panose="020F0502020204030204" pitchFamily="34" charset="0"/>
            </a:endParaRPr>
          </a:p>
        </p:txBody>
      </p:sp>
      <p:sp>
        <p:nvSpPr>
          <p:cNvPr id="89" name="Oval 127"/>
          <p:cNvSpPr/>
          <p:nvPr/>
        </p:nvSpPr>
        <p:spPr>
          <a:xfrm>
            <a:off x="1147871" y="2232792"/>
            <a:ext cx="1086120" cy="10864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0" name="Straight Connector 140"/>
          <p:cNvSpPr/>
          <p:nvPr/>
        </p:nvSpPr>
        <p:spPr>
          <a:xfrm>
            <a:off x="2491391" y="2652552"/>
            <a:ext cx="678240" cy="36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95" name="TextBox 148"/>
          <p:cNvSpPr/>
          <p:nvPr/>
        </p:nvSpPr>
        <p:spPr>
          <a:xfrm>
            <a:off x="2376551" y="4314312"/>
            <a:ext cx="2689624"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1800" b="1" strike="noStrike" spc="-1">
                <a:solidFill>
                  <a:srgbClr val="30A3DC"/>
                </a:solidFill>
                <a:latin typeface="Montserrat Black"/>
                <a:ea typeface="DejaVu Sans"/>
              </a:rPr>
              <a:t>Giới thiệu Ứng dụng</a:t>
            </a:r>
            <a:endParaRPr lang="en-US" sz="1800" b="0" strike="noStrike" spc="-1">
              <a:latin typeface="Calibri" panose="020F0502020204030204" pitchFamily="34" charset="0"/>
            </a:endParaRPr>
          </a:p>
        </p:txBody>
      </p:sp>
      <p:sp>
        <p:nvSpPr>
          <p:cNvPr id="96" name="TextBox 149"/>
          <p:cNvSpPr/>
          <p:nvPr/>
        </p:nvSpPr>
        <p:spPr>
          <a:xfrm>
            <a:off x="2387711" y="4774032"/>
            <a:ext cx="3494520" cy="702906"/>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50000"/>
              </a:lnSpc>
            </a:pPr>
            <a:r>
              <a:rPr lang="en-US" sz="1400" b="0" strike="noStrike" spc="-1">
                <a:solidFill>
                  <a:srgbClr val="262626"/>
                </a:solidFill>
                <a:latin typeface="Quicksand"/>
              </a:rPr>
              <a:t>Ứng dụng UIT.NT213 và giới thiệu các chức năng chính</a:t>
            </a:r>
            <a:endParaRPr lang="en-US" sz="1400" b="0" strike="noStrike" spc="-1">
              <a:latin typeface="Calibri" panose="020F0502020204030204" pitchFamily="34" charset="0"/>
            </a:endParaRPr>
          </a:p>
        </p:txBody>
      </p:sp>
      <p:sp>
        <p:nvSpPr>
          <p:cNvPr id="97" name="Oval 151"/>
          <p:cNvSpPr/>
          <p:nvPr/>
        </p:nvSpPr>
        <p:spPr>
          <a:xfrm>
            <a:off x="1147871" y="4272912"/>
            <a:ext cx="1086120" cy="10864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98" name="Straight Connector 152"/>
          <p:cNvSpPr/>
          <p:nvPr/>
        </p:nvSpPr>
        <p:spPr>
          <a:xfrm>
            <a:off x="2491391" y="4693032"/>
            <a:ext cx="678240" cy="36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03" name="TextBox 1"/>
          <p:cNvSpPr/>
          <p:nvPr/>
        </p:nvSpPr>
        <p:spPr>
          <a:xfrm>
            <a:off x="1497431" y="2456712"/>
            <a:ext cx="354600" cy="7064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4000" b="0" strike="noStrike" spc="-1">
                <a:solidFill>
                  <a:srgbClr val="FFFFFF"/>
                </a:solidFill>
                <a:latin typeface="Montserrat Black"/>
                <a:ea typeface="DejaVu Sans"/>
              </a:rPr>
              <a:t>1</a:t>
            </a:r>
            <a:endParaRPr lang="en-US" sz="4000" b="0" strike="noStrike" spc="-1">
              <a:latin typeface="Arial"/>
            </a:endParaRPr>
          </a:p>
        </p:txBody>
      </p:sp>
      <p:sp>
        <p:nvSpPr>
          <p:cNvPr id="105" name="TextBox 27"/>
          <p:cNvSpPr/>
          <p:nvPr/>
        </p:nvSpPr>
        <p:spPr>
          <a:xfrm>
            <a:off x="1494911" y="4499352"/>
            <a:ext cx="354600" cy="7064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4000" spc="-1">
                <a:solidFill>
                  <a:srgbClr val="FFFFFF"/>
                </a:solidFill>
                <a:latin typeface="Montserrat Black"/>
              </a:rPr>
              <a:t>2</a:t>
            </a:r>
            <a:endParaRPr lang="en-US" sz="4000" b="0" strike="noStrike" spc="-1">
              <a:latin typeface="Arial"/>
            </a:endParaRPr>
          </a:p>
        </p:txBody>
      </p:sp>
      <p:sp>
        <p:nvSpPr>
          <p:cNvPr id="16" name="TextBox 822">
            <a:extLst>
              <a:ext uri="{FF2B5EF4-FFF2-40B4-BE49-F238E27FC236}">
                <a16:creationId xmlns:a16="http://schemas.microsoft.com/office/drawing/2014/main" id="{1BD8C052-418D-893B-CAF0-9EB93FCF6DD0}"/>
              </a:ext>
            </a:extLst>
          </p:cNvPr>
          <p:cNvSpPr/>
          <p:nvPr/>
        </p:nvSpPr>
        <p:spPr>
          <a:xfrm>
            <a:off x="7784640" y="2274192"/>
            <a:ext cx="2593700"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US" sz="1800" b="1" strike="noStrike" spc="-1">
                <a:solidFill>
                  <a:srgbClr val="30A3DC"/>
                </a:solidFill>
                <a:latin typeface="Montserrat Black"/>
                <a:ea typeface="DejaVu Sans"/>
              </a:rPr>
              <a:t>Bảo mật Ứng dụng</a:t>
            </a:r>
            <a:endParaRPr lang="en-US" sz="1800" b="0" strike="noStrike" spc="-1">
              <a:latin typeface="Calibri" panose="020F0502020204030204" pitchFamily="34" charset="0"/>
            </a:endParaRPr>
          </a:p>
        </p:txBody>
      </p:sp>
      <p:sp>
        <p:nvSpPr>
          <p:cNvPr id="17" name="TextBox 123">
            <a:extLst>
              <a:ext uri="{FF2B5EF4-FFF2-40B4-BE49-F238E27FC236}">
                <a16:creationId xmlns:a16="http://schemas.microsoft.com/office/drawing/2014/main" id="{FFA9A5B0-C5B1-6C5A-6A4C-C507EEA1601C}"/>
              </a:ext>
            </a:extLst>
          </p:cNvPr>
          <p:cNvSpPr/>
          <p:nvPr/>
        </p:nvSpPr>
        <p:spPr>
          <a:xfrm>
            <a:off x="7786440" y="2733912"/>
            <a:ext cx="3040920" cy="7029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nSpc>
                <a:spcPct val="150000"/>
              </a:lnSpc>
            </a:pPr>
            <a:r>
              <a:rPr lang="en-US" sz="1400" spc="-1">
                <a:solidFill>
                  <a:srgbClr val="262626"/>
                </a:solidFill>
                <a:latin typeface="Quicksand"/>
              </a:rPr>
              <a:t>Các giải pháp bảo mật áp dụng cho ứng dụng</a:t>
            </a:r>
            <a:endParaRPr lang="en-US" sz="1400" b="0" strike="noStrike" spc="-1">
              <a:latin typeface="Calibri" panose="020F0502020204030204" pitchFamily="34" charset="0"/>
            </a:endParaRPr>
          </a:p>
        </p:txBody>
      </p:sp>
      <p:sp>
        <p:nvSpPr>
          <p:cNvPr id="18" name="Oval 127">
            <a:extLst>
              <a:ext uri="{FF2B5EF4-FFF2-40B4-BE49-F238E27FC236}">
                <a16:creationId xmlns:a16="http://schemas.microsoft.com/office/drawing/2014/main" id="{23D2F497-26BA-3B61-9CCE-03B0730EABBA}"/>
              </a:ext>
            </a:extLst>
          </p:cNvPr>
          <p:cNvSpPr/>
          <p:nvPr/>
        </p:nvSpPr>
        <p:spPr>
          <a:xfrm>
            <a:off x="6546600" y="2240708"/>
            <a:ext cx="1086120" cy="10864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19" name="Straight Connector 140">
            <a:extLst>
              <a:ext uri="{FF2B5EF4-FFF2-40B4-BE49-F238E27FC236}">
                <a16:creationId xmlns:a16="http://schemas.microsoft.com/office/drawing/2014/main" id="{0737D62C-234D-4A75-AC3D-8BBA59719B3A}"/>
              </a:ext>
            </a:extLst>
          </p:cNvPr>
          <p:cNvSpPr/>
          <p:nvPr/>
        </p:nvSpPr>
        <p:spPr>
          <a:xfrm>
            <a:off x="7890120" y="2652552"/>
            <a:ext cx="678240" cy="36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20" name="TextBox 148">
            <a:extLst>
              <a:ext uri="{FF2B5EF4-FFF2-40B4-BE49-F238E27FC236}">
                <a16:creationId xmlns:a16="http://schemas.microsoft.com/office/drawing/2014/main" id="{C130C5DF-BB3C-3642-1C7D-DCEC693F20A8}"/>
              </a:ext>
            </a:extLst>
          </p:cNvPr>
          <p:cNvSpPr/>
          <p:nvPr/>
        </p:nvSpPr>
        <p:spPr>
          <a:xfrm>
            <a:off x="7775280" y="4314312"/>
            <a:ext cx="920230" cy="367878"/>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1800" b="1" strike="noStrike" spc="-1">
                <a:solidFill>
                  <a:srgbClr val="30A3DC"/>
                </a:solidFill>
                <a:latin typeface="Montserrat Black"/>
                <a:ea typeface="DejaVu Sans"/>
              </a:rPr>
              <a:t>Demo</a:t>
            </a:r>
            <a:endParaRPr lang="en-US" sz="1800" b="0" strike="noStrike" spc="-1">
              <a:latin typeface="Calibri" panose="020F0502020204030204" pitchFamily="34" charset="0"/>
            </a:endParaRPr>
          </a:p>
        </p:txBody>
      </p:sp>
      <p:sp>
        <p:nvSpPr>
          <p:cNvPr id="21" name="TextBox 149">
            <a:extLst>
              <a:ext uri="{FF2B5EF4-FFF2-40B4-BE49-F238E27FC236}">
                <a16:creationId xmlns:a16="http://schemas.microsoft.com/office/drawing/2014/main" id="{3BAFB08E-EDB5-422A-8982-921B1819CBBC}"/>
              </a:ext>
            </a:extLst>
          </p:cNvPr>
          <p:cNvSpPr/>
          <p:nvPr/>
        </p:nvSpPr>
        <p:spPr>
          <a:xfrm>
            <a:off x="7786440" y="4774032"/>
            <a:ext cx="3494520" cy="379741"/>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nSpc>
                <a:spcPct val="150000"/>
              </a:lnSpc>
            </a:pPr>
            <a:r>
              <a:rPr lang="en-US" sz="1400" b="0" strike="noStrike" spc="-1">
                <a:solidFill>
                  <a:srgbClr val="262626"/>
                </a:solidFill>
                <a:latin typeface="Quicksand"/>
                <a:ea typeface="DejaVu Sans"/>
              </a:rPr>
              <a:t>Chạy ứng dụng trên hệ thống Vlab</a:t>
            </a:r>
            <a:endParaRPr lang="en-US" sz="1400" b="0" strike="noStrike" spc="-1">
              <a:latin typeface="Calibri" panose="020F0502020204030204" pitchFamily="34" charset="0"/>
            </a:endParaRPr>
          </a:p>
        </p:txBody>
      </p:sp>
      <p:sp>
        <p:nvSpPr>
          <p:cNvPr id="22" name="Oval 151">
            <a:extLst>
              <a:ext uri="{FF2B5EF4-FFF2-40B4-BE49-F238E27FC236}">
                <a16:creationId xmlns:a16="http://schemas.microsoft.com/office/drawing/2014/main" id="{B632FC3E-52D4-B7BC-4536-2C06A134CC6A}"/>
              </a:ext>
            </a:extLst>
          </p:cNvPr>
          <p:cNvSpPr/>
          <p:nvPr/>
        </p:nvSpPr>
        <p:spPr>
          <a:xfrm>
            <a:off x="6546600" y="4272912"/>
            <a:ext cx="1086120" cy="10864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p:style>
      </p:sp>
      <p:sp>
        <p:nvSpPr>
          <p:cNvPr id="23" name="Straight Connector 152">
            <a:extLst>
              <a:ext uri="{FF2B5EF4-FFF2-40B4-BE49-F238E27FC236}">
                <a16:creationId xmlns:a16="http://schemas.microsoft.com/office/drawing/2014/main" id="{14542123-106A-3EBC-0A03-DFDDDB40E369}"/>
              </a:ext>
            </a:extLst>
          </p:cNvPr>
          <p:cNvSpPr/>
          <p:nvPr/>
        </p:nvSpPr>
        <p:spPr>
          <a:xfrm>
            <a:off x="7890120" y="4693032"/>
            <a:ext cx="678240" cy="36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24" name="TextBox 1">
            <a:extLst>
              <a:ext uri="{FF2B5EF4-FFF2-40B4-BE49-F238E27FC236}">
                <a16:creationId xmlns:a16="http://schemas.microsoft.com/office/drawing/2014/main" id="{50773F2B-99DD-BB41-20B6-855581BD857B}"/>
              </a:ext>
            </a:extLst>
          </p:cNvPr>
          <p:cNvSpPr/>
          <p:nvPr/>
        </p:nvSpPr>
        <p:spPr>
          <a:xfrm>
            <a:off x="6909132" y="2430732"/>
            <a:ext cx="354600" cy="7064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4000" spc="-1">
                <a:solidFill>
                  <a:srgbClr val="FFFFFF"/>
                </a:solidFill>
                <a:latin typeface="Montserrat Black"/>
              </a:rPr>
              <a:t>3</a:t>
            </a:r>
            <a:endParaRPr lang="en-US" sz="4000" b="0" strike="noStrike" spc="-1">
              <a:latin typeface="Arial"/>
            </a:endParaRPr>
          </a:p>
        </p:txBody>
      </p:sp>
      <p:sp>
        <p:nvSpPr>
          <p:cNvPr id="25" name="TextBox 27">
            <a:extLst>
              <a:ext uri="{FF2B5EF4-FFF2-40B4-BE49-F238E27FC236}">
                <a16:creationId xmlns:a16="http://schemas.microsoft.com/office/drawing/2014/main" id="{B320DE6F-F01C-F893-0DA4-D7BFD03127F3}"/>
              </a:ext>
            </a:extLst>
          </p:cNvPr>
          <p:cNvSpPr/>
          <p:nvPr/>
        </p:nvSpPr>
        <p:spPr>
          <a:xfrm>
            <a:off x="6909132" y="4458970"/>
            <a:ext cx="354600" cy="70643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lnSpc>
                <a:spcPct val="100000"/>
              </a:lnSpc>
            </a:pPr>
            <a:r>
              <a:rPr lang="en-US" sz="4000" b="0" strike="noStrike" spc="-1">
                <a:solidFill>
                  <a:srgbClr val="FFFFFF"/>
                </a:solidFill>
                <a:latin typeface="Montserrat Black"/>
              </a:rPr>
              <a:t>4</a:t>
            </a:r>
            <a:endParaRPr lang="en-US" sz="40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13613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Stripe API</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pic>
        <p:nvPicPr>
          <p:cNvPr id="3" name="Picture 2">
            <a:extLst>
              <a:ext uri="{FF2B5EF4-FFF2-40B4-BE49-F238E27FC236}">
                <a16:creationId xmlns:a16="http://schemas.microsoft.com/office/drawing/2014/main" id="{89761F23-31D6-52E6-62E7-CDDF24B49102}"/>
              </a:ext>
            </a:extLst>
          </p:cNvPr>
          <p:cNvPicPr>
            <a:picLocks noChangeAspect="1"/>
          </p:cNvPicPr>
          <p:nvPr/>
        </p:nvPicPr>
        <p:blipFill>
          <a:blip r:embed="rId2"/>
          <a:stretch>
            <a:fillRect/>
          </a:stretch>
        </p:blipFill>
        <p:spPr>
          <a:xfrm>
            <a:off x="2249710" y="1837944"/>
            <a:ext cx="7887524" cy="4507992"/>
          </a:xfrm>
          <a:prstGeom prst="rect">
            <a:avLst/>
          </a:prstGeom>
        </p:spPr>
      </p:pic>
    </p:spTree>
    <p:extLst>
      <p:ext uri="{BB962C8B-B14F-4D97-AF65-F5344CB8AC3E}">
        <p14:creationId xmlns:p14="http://schemas.microsoft.com/office/powerpoint/2010/main" val="3757460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13613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Stripe API</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pic>
        <p:nvPicPr>
          <p:cNvPr id="4" name="Picture 3">
            <a:extLst>
              <a:ext uri="{FF2B5EF4-FFF2-40B4-BE49-F238E27FC236}">
                <a16:creationId xmlns:a16="http://schemas.microsoft.com/office/drawing/2014/main" id="{5B54A3CD-4B60-76BB-3565-A21322EDCA5C}"/>
              </a:ext>
            </a:extLst>
          </p:cNvPr>
          <p:cNvPicPr>
            <a:picLocks noChangeAspect="1"/>
          </p:cNvPicPr>
          <p:nvPr/>
        </p:nvPicPr>
        <p:blipFill>
          <a:blip r:embed="rId2"/>
          <a:stretch>
            <a:fillRect/>
          </a:stretch>
        </p:blipFill>
        <p:spPr>
          <a:xfrm>
            <a:off x="493712" y="2425940"/>
            <a:ext cx="11201400" cy="2841849"/>
          </a:xfrm>
          <a:prstGeom prst="rect">
            <a:avLst/>
          </a:prstGeom>
        </p:spPr>
      </p:pic>
    </p:spTree>
    <p:extLst>
      <p:ext uri="{BB962C8B-B14F-4D97-AF65-F5344CB8AC3E}">
        <p14:creationId xmlns:p14="http://schemas.microsoft.com/office/powerpoint/2010/main" val="3118226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150823"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AdminBro</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pic>
        <p:nvPicPr>
          <p:cNvPr id="3" name="Picture 2">
            <a:extLst>
              <a:ext uri="{FF2B5EF4-FFF2-40B4-BE49-F238E27FC236}">
                <a16:creationId xmlns:a16="http://schemas.microsoft.com/office/drawing/2014/main" id="{31C85D8A-DC11-4BFD-1D5F-06FDED919668}"/>
              </a:ext>
            </a:extLst>
          </p:cNvPr>
          <p:cNvPicPr>
            <a:picLocks noChangeAspect="1"/>
          </p:cNvPicPr>
          <p:nvPr/>
        </p:nvPicPr>
        <p:blipFill>
          <a:blip r:embed="rId2"/>
          <a:stretch>
            <a:fillRect/>
          </a:stretch>
        </p:blipFill>
        <p:spPr>
          <a:xfrm>
            <a:off x="4689583" y="1709928"/>
            <a:ext cx="7319742" cy="4178808"/>
          </a:xfrm>
          <a:prstGeom prst="rect">
            <a:avLst/>
          </a:prstGeom>
        </p:spPr>
      </p:pic>
      <p:sp>
        <p:nvSpPr>
          <p:cNvPr id="8" name="Rectangle 7">
            <a:extLst>
              <a:ext uri="{FF2B5EF4-FFF2-40B4-BE49-F238E27FC236}">
                <a16:creationId xmlns:a16="http://schemas.microsoft.com/office/drawing/2014/main" id="{31C9E360-0CDC-2E75-A6D9-9C6D0100F0EB}"/>
              </a:ext>
            </a:extLst>
          </p:cNvPr>
          <p:cNvSpPr/>
          <p:nvPr/>
        </p:nvSpPr>
        <p:spPr>
          <a:xfrm>
            <a:off x="465984" y="2904192"/>
            <a:ext cx="4142592" cy="179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600" b="1" spc="-1">
                <a:latin typeface="Quicksand" pitchFamily="2" charset="0"/>
              </a:rPr>
              <a:t>AdminBro</a:t>
            </a:r>
            <a:r>
              <a:rPr lang="en-US" sz="1600" spc="-1">
                <a:latin typeface="Quicksand" pitchFamily="2" charset="0"/>
              </a:rPr>
              <a:t> là một ứng dụng mã nguồn mở cho phép </a:t>
            </a:r>
            <a:r>
              <a:rPr lang="en-US" sz="1600" b="1" spc="-1">
                <a:latin typeface="Quicksand" pitchFamily="2" charset="0"/>
              </a:rPr>
              <a:t>tự động </a:t>
            </a:r>
            <a:r>
              <a:rPr lang="en-US" sz="1600" spc="-1">
                <a:latin typeface="Quicksand" pitchFamily="2" charset="0"/>
              </a:rPr>
              <a:t>tạo ra giao diện quản lý admin panel dựa trên các dữ liệu được lưu trữ trong cơ sở dữ liệu.</a:t>
            </a:r>
          </a:p>
        </p:txBody>
      </p:sp>
    </p:spTree>
    <p:extLst>
      <p:ext uri="{BB962C8B-B14F-4D97-AF65-F5344CB8AC3E}">
        <p14:creationId xmlns:p14="http://schemas.microsoft.com/office/powerpoint/2010/main" val="7894200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150823"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AdminBro</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pic>
        <p:nvPicPr>
          <p:cNvPr id="4" name="Picture 3">
            <a:extLst>
              <a:ext uri="{FF2B5EF4-FFF2-40B4-BE49-F238E27FC236}">
                <a16:creationId xmlns:a16="http://schemas.microsoft.com/office/drawing/2014/main" id="{3CBC624C-B61E-8FFD-7961-C7C86828B814}"/>
              </a:ext>
            </a:extLst>
          </p:cNvPr>
          <p:cNvPicPr>
            <a:picLocks noChangeAspect="1"/>
          </p:cNvPicPr>
          <p:nvPr/>
        </p:nvPicPr>
        <p:blipFill>
          <a:blip r:embed="rId2"/>
          <a:stretch>
            <a:fillRect/>
          </a:stretch>
        </p:blipFill>
        <p:spPr>
          <a:xfrm>
            <a:off x="2171311" y="1421147"/>
            <a:ext cx="7846201" cy="5171088"/>
          </a:xfrm>
          <a:prstGeom prst="rect">
            <a:avLst/>
          </a:prstGeom>
        </p:spPr>
      </p:pic>
    </p:spTree>
    <p:extLst>
      <p:ext uri="{BB962C8B-B14F-4D97-AF65-F5344CB8AC3E}">
        <p14:creationId xmlns:p14="http://schemas.microsoft.com/office/powerpoint/2010/main" val="134760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150823"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AdminBro</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pic>
        <p:nvPicPr>
          <p:cNvPr id="3" name="Picture 2">
            <a:extLst>
              <a:ext uri="{FF2B5EF4-FFF2-40B4-BE49-F238E27FC236}">
                <a16:creationId xmlns:a16="http://schemas.microsoft.com/office/drawing/2014/main" id="{D20846CE-D5C6-EBC6-DB22-679B17215D6A}"/>
              </a:ext>
            </a:extLst>
          </p:cNvPr>
          <p:cNvPicPr>
            <a:picLocks noChangeAspect="1"/>
          </p:cNvPicPr>
          <p:nvPr/>
        </p:nvPicPr>
        <p:blipFill>
          <a:blip r:embed="rId2"/>
          <a:stretch>
            <a:fillRect/>
          </a:stretch>
        </p:blipFill>
        <p:spPr>
          <a:xfrm>
            <a:off x="1633975" y="1520106"/>
            <a:ext cx="8920874" cy="5091005"/>
          </a:xfrm>
          <a:prstGeom prst="rect">
            <a:avLst/>
          </a:prstGeom>
        </p:spPr>
      </p:pic>
    </p:spTree>
    <p:extLst>
      <p:ext uri="{BB962C8B-B14F-4D97-AF65-F5344CB8AC3E}">
        <p14:creationId xmlns:p14="http://schemas.microsoft.com/office/powerpoint/2010/main" val="2306631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4837263"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Một số công nghệ khác</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8" name="Rectangle 7">
            <a:extLst>
              <a:ext uri="{FF2B5EF4-FFF2-40B4-BE49-F238E27FC236}">
                <a16:creationId xmlns:a16="http://schemas.microsoft.com/office/drawing/2014/main" id="{31C9E360-0CDC-2E75-A6D9-9C6D0100F0EB}"/>
              </a:ext>
            </a:extLst>
          </p:cNvPr>
          <p:cNvSpPr/>
          <p:nvPr/>
        </p:nvSpPr>
        <p:spPr>
          <a:xfrm>
            <a:off x="465984" y="2904192"/>
            <a:ext cx="4142592" cy="179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600" spc="-1">
                <a:latin typeface="Quicksand" pitchFamily="2" charset="0"/>
              </a:rPr>
              <a:t>Module </a:t>
            </a:r>
            <a:r>
              <a:rPr lang="en-US" sz="1600" b="1" spc="-1">
                <a:latin typeface="Quicksand" pitchFamily="2" charset="0"/>
              </a:rPr>
              <a:t>MapBox </a:t>
            </a:r>
            <a:r>
              <a:rPr lang="en-US" sz="1600" spc="-1">
                <a:latin typeface="Quicksand" pitchFamily="2" charset="0"/>
              </a:rPr>
              <a:t>được sử dụng để hiển thị một bản đồ chỉ địa điểm.</a:t>
            </a:r>
            <a:r>
              <a:rPr lang="en-US" sz="1600" b="1" spc="-1">
                <a:latin typeface="Quicksand" pitchFamily="2" charset="0"/>
              </a:rPr>
              <a:t> </a:t>
            </a:r>
            <a:endParaRPr lang="en-US" sz="1600" spc="-1">
              <a:latin typeface="Quicksand" pitchFamily="2" charset="0"/>
            </a:endParaRPr>
          </a:p>
        </p:txBody>
      </p:sp>
      <p:pic>
        <p:nvPicPr>
          <p:cNvPr id="4" name="Picture 3">
            <a:extLst>
              <a:ext uri="{FF2B5EF4-FFF2-40B4-BE49-F238E27FC236}">
                <a16:creationId xmlns:a16="http://schemas.microsoft.com/office/drawing/2014/main" id="{64A927F4-2778-E952-1A70-BCB41AFD5E44}"/>
              </a:ext>
            </a:extLst>
          </p:cNvPr>
          <p:cNvPicPr>
            <a:picLocks noChangeAspect="1"/>
          </p:cNvPicPr>
          <p:nvPr/>
        </p:nvPicPr>
        <p:blipFill>
          <a:blip r:embed="rId2"/>
          <a:stretch>
            <a:fillRect/>
          </a:stretch>
        </p:blipFill>
        <p:spPr>
          <a:xfrm>
            <a:off x="5027426" y="1860552"/>
            <a:ext cx="6827243" cy="3909312"/>
          </a:xfrm>
          <a:prstGeom prst="rect">
            <a:avLst/>
          </a:prstGeom>
        </p:spPr>
      </p:pic>
    </p:spTree>
    <p:extLst>
      <p:ext uri="{BB962C8B-B14F-4D97-AF65-F5344CB8AC3E}">
        <p14:creationId xmlns:p14="http://schemas.microsoft.com/office/powerpoint/2010/main" val="5492275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4837263"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Một số công nghệ khác</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8" name="Rectangle 7">
            <a:extLst>
              <a:ext uri="{FF2B5EF4-FFF2-40B4-BE49-F238E27FC236}">
                <a16:creationId xmlns:a16="http://schemas.microsoft.com/office/drawing/2014/main" id="{31C9E360-0CDC-2E75-A6D9-9C6D0100F0EB}"/>
              </a:ext>
            </a:extLst>
          </p:cNvPr>
          <p:cNvSpPr/>
          <p:nvPr/>
        </p:nvSpPr>
        <p:spPr>
          <a:xfrm>
            <a:off x="465984" y="2904192"/>
            <a:ext cx="4142592" cy="1790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600" spc="-1">
                <a:latin typeface="Quicksand" pitchFamily="2" charset="0"/>
              </a:rPr>
              <a:t>Module </a:t>
            </a:r>
            <a:r>
              <a:rPr lang="en-US" sz="1600" b="1" spc="-1">
                <a:latin typeface="Quicksand" pitchFamily="2" charset="0"/>
              </a:rPr>
              <a:t>Nodemailer </a:t>
            </a:r>
            <a:r>
              <a:rPr lang="en-US" sz="1600" spc="-1">
                <a:latin typeface="Quicksand" pitchFamily="2" charset="0"/>
              </a:rPr>
              <a:t>được sử dụng để gửi email khi có khách hàng điền vào form Contact Us.</a:t>
            </a:r>
          </a:p>
        </p:txBody>
      </p:sp>
      <p:pic>
        <p:nvPicPr>
          <p:cNvPr id="3" name="Picture 2">
            <a:extLst>
              <a:ext uri="{FF2B5EF4-FFF2-40B4-BE49-F238E27FC236}">
                <a16:creationId xmlns:a16="http://schemas.microsoft.com/office/drawing/2014/main" id="{58F006E5-A06D-C1FC-B9CE-7FF0CC66E2BB}"/>
              </a:ext>
            </a:extLst>
          </p:cNvPr>
          <p:cNvPicPr>
            <a:picLocks noChangeAspect="1"/>
          </p:cNvPicPr>
          <p:nvPr/>
        </p:nvPicPr>
        <p:blipFill>
          <a:blip r:embed="rId2"/>
          <a:stretch>
            <a:fillRect/>
          </a:stretch>
        </p:blipFill>
        <p:spPr>
          <a:xfrm>
            <a:off x="4827489" y="1976544"/>
            <a:ext cx="7094930" cy="4047408"/>
          </a:xfrm>
          <a:prstGeom prst="rect">
            <a:avLst/>
          </a:prstGeom>
        </p:spPr>
      </p:pic>
    </p:spTree>
    <p:extLst>
      <p:ext uri="{BB962C8B-B14F-4D97-AF65-F5344CB8AC3E}">
        <p14:creationId xmlns:p14="http://schemas.microsoft.com/office/powerpoint/2010/main" val="1588733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4837263"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Một số công nghệ khác</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8" name="Rectangle 7">
            <a:extLst>
              <a:ext uri="{FF2B5EF4-FFF2-40B4-BE49-F238E27FC236}">
                <a16:creationId xmlns:a16="http://schemas.microsoft.com/office/drawing/2014/main" id="{31C9E360-0CDC-2E75-A6D9-9C6D0100F0EB}"/>
              </a:ext>
            </a:extLst>
          </p:cNvPr>
          <p:cNvSpPr/>
          <p:nvPr/>
        </p:nvSpPr>
        <p:spPr>
          <a:xfrm>
            <a:off x="465984" y="2442290"/>
            <a:ext cx="4142592" cy="3902206"/>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600" spc="-1">
                <a:latin typeface="Quicksand" pitchFamily="2" charset="0"/>
              </a:rPr>
              <a:t>- Module </a:t>
            </a:r>
            <a:r>
              <a:rPr lang="en-US" sz="1600" b="1" spc="-1">
                <a:latin typeface="Quicksand" pitchFamily="2" charset="0"/>
              </a:rPr>
              <a:t>Passport </a:t>
            </a:r>
            <a:r>
              <a:rPr lang="en-US" sz="1600" spc="-1">
                <a:latin typeface="Quicksand" pitchFamily="2" charset="0"/>
              </a:rPr>
              <a:t>được sử dụng để xác thực các thông tin đăng nhập đăng ký của người dung.</a:t>
            </a:r>
          </a:p>
          <a:p>
            <a:pPr>
              <a:lnSpc>
                <a:spcPct val="150000"/>
              </a:lnSpc>
            </a:pPr>
            <a:endParaRPr lang="en-US" sz="1600" spc="-1">
              <a:latin typeface="Quicksand" pitchFamily="2" charset="0"/>
            </a:endParaRPr>
          </a:p>
          <a:p>
            <a:pPr>
              <a:lnSpc>
                <a:spcPct val="150000"/>
              </a:lnSpc>
            </a:pPr>
            <a:r>
              <a:rPr lang="en-US" sz="1600" spc="-1">
                <a:latin typeface="Quicksand" pitchFamily="2" charset="0"/>
              </a:rPr>
              <a:t>- Passport hỗ trợ rất nhiều cơ chế đăng nhập khác nhau, được xây dựng sẵn, chỉ việc sử dụng mà không cần phải code bằng tay như thông thường.</a:t>
            </a:r>
          </a:p>
        </p:txBody>
      </p:sp>
      <p:pic>
        <p:nvPicPr>
          <p:cNvPr id="3074" name="Picture 2" descr="Stack JavaScript 2020">
            <a:extLst>
              <a:ext uri="{FF2B5EF4-FFF2-40B4-BE49-F238E27FC236}">
                <a16:creationId xmlns:a16="http://schemas.microsoft.com/office/drawing/2014/main" id="{192785FE-A201-5FF2-0ADC-ACD950D9AC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4944" y="2442290"/>
            <a:ext cx="6925009" cy="1973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565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5100156"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pc="-1">
                <a:solidFill>
                  <a:srgbClr val="30A3DC"/>
                </a:solidFill>
                <a:latin typeface="Montserrat Black"/>
                <a:ea typeface="DejaVu Sans"/>
              </a:rPr>
              <a:t>C</a:t>
            </a:r>
            <a:r>
              <a:rPr lang="en-ID" sz="2800" b="1" strike="noStrike" spc="-1">
                <a:solidFill>
                  <a:srgbClr val="30A3DC"/>
                </a:solidFill>
                <a:latin typeface="Montserrat Black"/>
                <a:ea typeface="DejaVu Sans"/>
              </a:rPr>
              <a:t>hức năng của Ứng dụng</a:t>
            </a:r>
            <a:endParaRPr lang="en-US" sz="2800" b="0" strike="noStrike" spc="-1">
              <a:latin typeface="Calibri" panose="020F0502020204030204" pitchFamily="34" charset="0"/>
            </a:endParaRPr>
          </a:p>
        </p:txBody>
      </p:sp>
      <p:sp>
        <p:nvSpPr>
          <p:cNvPr id="155" name="Straight Connector 2"/>
          <p:cNvSpPr/>
          <p:nvPr/>
        </p:nvSpPr>
        <p:spPr>
          <a:xfrm>
            <a:off x="1295280" y="1186200"/>
            <a:ext cx="4718196" cy="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8" name="Rectangle 7">
            <a:extLst>
              <a:ext uri="{FF2B5EF4-FFF2-40B4-BE49-F238E27FC236}">
                <a16:creationId xmlns:a16="http://schemas.microsoft.com/office/drawing/2014/main" id="{31C9E360-0CDC-2E75-A6D9-9C6D0100F0EB}"/>
              </a:ext>
            </a:extLst>
          </p:cNvPr>
          <p:cNvSpPr/>
          <p:nvPr/>
        </p:nvSpPr>
        <p:spPr>
          <a:xfrm>
            <a:off x="997920" y="1359594"/>
            <a:ext cx="5366304" cy="537039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600" spc="-1">
                <a:latin typeface="Quicksand" pitchFamily="2" charset="0"/>
              </a:rPr>
              <a:t>Ngoài các chức năng được giới thiệu phía trước, về cơ bản, ứng dụng có đầy đủ các tính năng yêu cầu cho một trang web bán hàng như :</a:t>
            </a:r>
          </a:p>
          <a:p>
            <a:pPr marL="285750" indent="-285750">
              <a:lnSpc>
                <a:spcPct val="150000"/>
              </a:lnSpc>
              <a:buFontTx/>
              <a:buChar char="-"/>
            </a:pPr>
            <a:r>
              <a:rPr lang="en-US" sz="1600" spc="-1">
                <a:latin typeface="Quicksand" pitchFamily="2" charset="0"/>
              </a:rPr>
              <a:t>Đăng nhập, đăng ký, đăng xuất</a:t>
            </a:r>
          </a:p>
          <a:p>
            <a:pPr marL="285750" indent="-285750">
              <a:lnSpc>
                <a:spcPct val="150000"/>
              </a:lnSpc>
              <a:buFontTx/>
              <a:buChar char="-"/>
            </a:pPr>
            <a:r>
              <a:rPr lang="en-US" sz="1600" spc="-1">
                <a:latin typeface="Quicksand" pitchFamily="2" charset="0"/>
              </a:rPr>
              <a:t>Các thao tác với giỏ hang (thêm, xoá)</a:t>
            </a:r>
          </a:p>
          <a:p>
            <a:pPr marL="285750" indent="-285750">
              <a:lnSpc>
                <a:spcPct val="150000"/>
              </a:lnSpc>
              <a:buFontTx/>
              <a:buChar char="-"/>
            </a:pPr>
            <a:r>
              <a:rPr lang="en-US" sz="1600" spc="-1">
                <a:latin typeface="Quicksand" pitchFamily="2" charset="0"/>
              </a:rPr>
              <a:t>Thanh toán</a:t>
            </a:r>
          </a:p>
          <a:p>
            <a:pPr marL="285750" indent="-285750">
              <a:lnSpc>
                <a:spcPct val="150000"/>
              </a:lnSpc>
              <a:buFontTx/>
              <a:buChar char="-"/>
            </a:pPr>
            <a:r>
              <a:rPr lang="en-US" sz="1600" spc="-1">
                <a:latin typeface="Quicksand" pitchFamily="2" charset="0"/>
              </a:rPr>
              <a:t>Tìm kiếm sản phẩm</a:t>
            </a:r>
          </a:p>
          <a:p>
            <a:pPr>
              <a:lnSpc>
                <a:spcPct val="150000"/>
              </a:lnSpc>
            </a:pPr>
            <a:endParaRPr lang="en-US" sz="1600" spc="-1">
              <a:latin typeface="Quicksand" pitchFamily="2" charset="0"/>
            </a:endParaRPr>
          </a:p>
          <a:p>
            <a:pPr>
              <a:lnSpc>
                <a:spcPct val="150000"/>
              </a:lnSpc>
            </a:pPr>
            <a:r>
              <a:rPr lang="en-US" sz="1600" spc="-1">
                <a:latin typeface="Quicksand" pitchFamily="2" charset="0"/>
              </a:rPr>
              <a:t>Admin có thể :</a:t>
            </a:r>
          </a:p>
          <a:p>
            <a:pPr marL="285750" indent="-285750">
              <a:lnSpc>
                <a:spcPct val="150000"/>
              </a:lnSpc>
              <a:buFontTx/>
              <a:buChar char="-"/>
            </a:pPr>
            <a:r>
              <a:rPr lang="en-US" sz="1600" spc="-1">
                <a:latin typeface="Quicksand" pitchFamily="2" charset="0"/>
              </a:rPr>
              <a:t>Đăng nhập trang admin panel và quản lý các thứ liên quan (sản phẩm, người dung, các đơn hàng được thanh toán)</a:t>
            </a:r>
          </a:p>
          <a:p>
            <a:pPr marL="285750" indent="-285750">
              <a:lnSpc>
                <a:spcPct val="150000"/>
              </a:lnSpc>
              <a:buFontTx/>
              <a:buChar char="-"/>
            </a:pPr>
            <a:r>
              <a:rPr lang="en-US" sz="1600" spc="-1">
                <a:latin typeface="Quicksand" pitchFamily="2" charset="0"/>
              </a:rPr>
              <a:t>Thao tác xoá sửa them bớt những mục trên bằng giao diện trực quan.</a:t>
            </a:r>
          </a:p>
        </p:txBody>
      </p:sp>
      <p:pic>
        <p:nvPicPr>
          <p:cNvPr id="3" name="Picture 2">
            <a:extLst>
              <a:ext uri="{FF2B5EF4-FFF2-40B4-BE49-F238E27FC236}">
                <a16:creationId xmlns:a16="http://schemas.microsoft.com/office/drawing/2014/main" id="{1FE0C127-F21C-50CE-681C-DF5C18B0FCF1}"/>
              </a:ext>
            </a:extLst>
          </p:cNvPr>
          <p:cNvPicPr>
            <a:picLocks noChangeAspect="1"/>
          </p:cNvPicPr>
          <p:nvPr/>
        </p:nvPicPr>
        <p:blipFill>
          <a:blip r:embed="rId2"/>
          <a:stretch>
            <a:fillRect/>
          </a:stretch>
        </p:blipFill>
        <p:spPr>
          <a:xfrm>
            <a:off x="6524177" y="423504"/>
            <a:ext cx="5412554" cy="3096936"/>
          </a:xfrm>
          <a:prstGeom prst="rect">
            <a:avLst/>
          </a:prstGeom>
        </p:spPr>
      </p:pic>
      <p:pic>
        <p:nvPicPr>
          <p:cNvPr id="9" name="Picture 8">
            <a:extLst>
              <a:ext uri="{FF2B5EF4-FFF2-40B4-BE49-F238E27FC236}">
                <a16:creationId xmlns:a16="http://schemas.microsoft.com/office/drawing/2014/main" id="{EF6A1476-1F62-93BE-7334-44B19910CB8E}"/>
              </a:ext>
            </a:extLst>
          </p:cNvPr>
          <p:cNvPicPr>
            <a:picLocks noChangeAspect="1"/>
          </p:cNvPicPr>
          <p:nvPr/>
        </p:nvPicPr>
        <p:blipFill>
          <a:blip r:embed="rId3"/>
          <a:stretch>
            <a:fillRect/>
          </a:stretch>
        </p:blipFill>
        <p:spPr>
          <a:xfrm>
            <a:off x="6510028" y="3633048"/>
            <a:ext cx="5426703" cy="3096936"/>
          </a:xfrm>
          <a:prstGeom prst="rect">
            <a:avLst/>
          </a:prstGeom>
        </p:spPr>
      </p:pic>
    </p:spTree>
    <p:extLst>
      <p:ext uri="{BB962C8B-B14F-4D97-AF65-F5344CB8AC3E}">
        <p14:creationId xmlns:p14="http://schemas.microsoft.com/office/powerpoint/2010/main" val="38102624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30A3DC"/>
        </a:solidFill>
        <a:effectLst/>
      </p:bgPr>
    </p:bg>
    <p:spTree>
      <p:nvGrpSpPr>
        <p:cNvPr id="1" name=""/>
        <p:cNvGrpSpPr/>
        <p:nvPr/>
      </p:nvGrpSpPr>
      <p:grpSpPr>
        <a:xfrm>
          <a:off x="0" y="0"/>
          <a:ext cx="0" cy="0"/>
          <a:chOff x="0" y="0"/>
          <a:chExt cx="0" cy="0"/>
        </a:xfrm>
      </p:grpSpPr>
      <p:sp>
        <p:nvSpPr>
          <p:cNvPr id="135" name="Freeform 25"/>
          <p:cNvSpPr/>
          <p:nvPr/>
        </p:nvSpPr>
        <p:spPr>
          <a:xfrm>
            <a:off x="1136160" y="5827680"/>
            <a:ext cx="857880" cy="705600"/>
          </a:xfrm>
          <a:custGeom>
            <a:avLst/>
            <a:gdLst/>
            <a:ahLst/>
            <a:cxnLst/>
            <a:rect l="l" t="t" r="r" b="b"/>
            <a:pathLst>
              <a:path w="531" h="437">
                <a:moveTo>
                  <a:pt x="510" y="194"/>
                </a:moveTo>
                <a:cubicBezTo>
                  <a:pt x="493" y="165"/>
                  <a:pt x="465" y="148"/>
                  <a:pt x="438" y="148"/>
                </a:cubicBezTo>
                <a:cubicBezTo>
                  <a:pt x="435" y="148"/>
                  <a:pt x="432" y="148"/>
                  <a:pt x="429" y="148"/>
                </a:cubicBezTo>
                <a:cubicBezTo>
                  <a:pt x="425" y="135"/>
                  <a:pt x="409" y="98"/>
                  <a:pt x="361" y="98"/>
                </a:cubicBezTo>
                <a:cubicBezTo>
                  <a:pt x="355" y="98"/>
                  <a:pt x="347" y="98"/>
                  <a:pt x="340" y="100"/>
                </a:cubicBezTo>
                <a:cubicBezTo>
                  <a:pt x="336" y="78"/>
                  <a:pt x="315" y="3"/>
                  <a:pt x="221" y="0"/>
                </a:cubicBezTo>
                <a:cubicBezTo>
                  <a:pt x="219" y="0"/>
                  <a:pt x="217" y="0"/>
                  <a:pt x="214" y="0"/>
                </a:cubicBezTo>
                <a:cubicBezTo>
                  <a:pt x="137" y="0"/>
                  <a:pt x="107" y="45"/>
                  <a:pt x="99" y="60"/>
                </a:cubicBezTo>
                <a:cubicBezTo>
                  <a:pt x="90" y="57"/>
                  <a:pt x="69" y="50"/>
                  <a:pt x="45" y="50"/>
                </a:cubicBezTo>
                <a:cubicBezTo>
                  <a:pt x="29" y="50"/>
                  <a:pt x="13" y="53"/>
                  <a:pt x="0" y="60"/>
                </a:cubicBezTo>
                <a:cubicBezTo>
                  <a:pt x="0" y="391"/>
                  <a:pt x="0" y="391"/>
                  <a:pt x="0" y="391"/>
                </a:cubicBezTo>
                <a:cubicBezTo>
                  <a:pt x="15" y="411"/>
                  <a:pt x="44" y="437"/>
                  <a:pt x="93" y="437"/>
                </a:cubicBezTo>
                <a:cubicBezTo>
                  <a:pt x="101" y="437"/>
                  <a:pt x="108" y="436"/>
                  <a:pt x="116" y="435"/>
                </a:cubicBezTo>
                <a:cubicBezTo>
                  <a:pt x="186" y="425"/>
                  <a:pt x="207" y="396"/>
                  <a:pt x="213" y="380"/>
                </a:cubicBezTo>
                <a:cubicBezTo>
                  <a:pt x="224" y="393"/>
                  <a:pt x="250" y="417"/>
                  <a:pt x="290" y="417"/>
                </a:cubicBezTo>
                <a:cubicBezTo>
                  <a:pt x="295" y="417"/>
                  <a:pt x="301" y="416"/>
                  <a:pt x="307" y="415"/>
                </a:cubicBezTo>
                <a:cubicBezTo>
                  <a:pt x="360" y="406"/>
                  <a:pt x="372" y="367"/>
                  <a:pt x="374" y="351"/>
                </a:cubicBezTo>
                <a:cubicBezTo>
                  <a:pt x="382" y="353"/>
                  <a:pt x="396" y="356"/>
                  <a:pt x="412" y="356"/>
                </a:cubicBezTo>
                <a:cubicBezTo>
                  <a:pt x="444" y="356"/>
                  <a:pt x="487" y="346"/>
                  <a:pt x="512" y="301"/>
                </a:cubicBezTo>
                <a:cubicBezTo>
                  <a:pt x="531" y="268"/>
                  <a:pt x="530" y="228"/>
                  <a:pt x="510" y="194"/>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37" name="Freeform 12"/>
          <p:cNvSpPr/>
          <p:nvPr/>
        </p:nvSpPr>
        <p:spPr>
          <a:xfrm>
            <a:off x="713880" y="3240"/>
            <a:ext cx="3682800" cy="1308960"/>
          </a:xfrm>
          <a:custGeom>
            <a:avLst/>
            <a:gdLst/>
            <a:ahLst/>
            <a:cxnLst/>
            <a:rect l="l" t="t" r="r" b="b"/>
            <a:pathLst>
              <a:path w="1236" h="439">
                <a:moveTo>
                  <a:pt x="1166" y="0"/>
                </a:moveTo>
                <a:cubicBezTo>
                  <a:pt x="50" y="0"/>
                  <a:pt x="50" y="0"/>
                  <a:pt x="50" y="0"/>
                </a:cubicBezTo>
                <a:cubicBezTo>
                  <a:pt x="45" y="6"/>
                  <a:pt x="40" y="13"/>
                  <a:pt x="36" y="20"/>
                </a:cubicBezTo>
                <a:cubicBezTo>
                  <a:pt x="2" y="78"/>
                  <a:pt x="0" y="147"/>
                  <a:pt x="31" y="204"/>
                </a:cubicBezTo>
                <a:cubicBezTo>
                  <a:pt x="74" y="282"/>
                  <a:pt x="149" y="299"/>
                  <a:pt x="204" y="299"/>
                </a:cubicBezTo>
                <a:cubicBezTo>
                  <a:pt x="233" y="299"/>
                  <a:pt x="257" y="294"/>
                  <a:pt x="270" y="291"/>
                </a:cubicBezTo>
                <a:cubicBezTo>
                  <a:pt x="274" y="318"/>
                  <a:pt x="295" y="385"/>
                  <a:pt x="385" y="401"/>
                </a:cubicBezTo>
                <a:cubicBezTo>
                  <a:pt x="395" y="403"/>
                  <a:pt x="406" y="404"/>
                  <a:pt x="415" y="404"/>
                </a:cubicBezTo>
                <a:cubicBezTo>
                  <a:pt x="483" y="404"/>
                  <a:pt x="528" y="363"/>
                  <a:pt x="548" y="340"/>
                </a:cubicBezTo>
                <a:cubicBezTo>
                  <a:pt x="558" y="369"/>
                  <a:pt x="594" y="418"/>
                  <a:pt x="714" y="436"/>
                </a:cubicBezTo>
                <a:cubicBezTo>
                  <a:pt x="728" y="438"/>
                  <a:pt x="741" y="439"/>
                  <a:pt x="754" y="439"/>
                </a:cubicBezTo>
                <a:cubicBezTo>
                  <a:pt x="870" y="439"/>
                  <a:pt x="921" y="355"/>
                  <a:pt x="934" y="328"/>
                </a:cubicBezTo>
                <a:cubicBezTo>
                  <a:pt x="953" y="334"/>
                  <a:pt x="971" y="337"/>
                  <a:pt x="988" y="337"/>
                </a:cubicBezTo>
                <a:cubicBezTo>
                  <a:pt x="1053" y="337"/>
                  <a:pt x="1084" y="296"/>
                  <a:pt x="1092" y="281"/>
                </a:cubicBezTo>
                <a:cubicBezTo>
                  <a:pt x="1138" y="280"/>
                  <a:pt x="1182" y="248"/>
                  <a:pt x="1208" y="197"/>
                </a:cubicBezTo>
                <a:cubicBezTo>
                  <a:pt x="1236" y="140"/>
                  <a:pt x="1234" y="77"/>
                  <a:pt x="1201" y="34"/>
                </a:cubicBezTo>
                <a:cubicBezTo>
                  <a:pt x="1191" y="20"/>
                  <a:pt x="1179" y="9"/>
                  <a:pt x="1166" y="0"/>
                </a:cubicBez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138" name="Freeform 13"/>
          <p:cNvSpPr/>
          <p:nvPr/>
        </p:nvSpPr>
        <p:spPr>
          <a:xfrm>
            <a:off x="-1080" y="633240"/>
            <a:ext cx="1384920" cy="959760"/>
          </a:xfrm>
          <a:custGeom>
            <a:avLst/>
            <a:gdLst/>
            <a:ahLst/>
            <a:cxnLst/>
            <a:rect l="l" t="t" r="r" b="b"/>
            <a:pathLst>
              <a:path w="465" h="322">
                <a:moveTo>
                  <a:pt x="450" y="149"/>
                </a:moveTo>
                <a:cubicBezTo>
                  <a:pt x="430" y="123"/>
                  <a:pt x="398" y="119"/>
                  <a:pt x="381" y="119"/>
                </a:cubicBezTo>
                <a:cubicBezTo>
                  <a:pt x="377" y="119"/>
                  <a:pt x="374" y="120"/>
                  <a:pt x="371" y="120"/>
                </a:cubicBezTo>
                <a:cubicBezTo>
                  <a:pt x="373" y="109"/>
                  <a:pt x="372" y="82"/>
                  <a:pt x="343" y="55"/>
                </a:cubicBezTo>
                <a:cubicBezTo>
                  <a:pt x="330" y="43"/>
                  <a:pt x="313" y="37"/>
                  <a:pt x="294" y="37"/>
                </a:cubicBezTo>
                <a:cubicBezTo>
                  <a:pt x="276" y="37"/>
                  <a:pt x="261" y="42"/>
                  <a:pt x="254" y="45"/>
                </a:cubicBezTo>
                <a:cubicBezTo>
                  <a:pt x="248" y="34"/>
                  <a:pt x="227" y="0"/>
                  <a:pt x="169" y="0"/>
                </a:cubicBezTo>
                <a:cubicBezTo>
                  <a:pt x="168" y="0"/>
                  <a:pt x="166" y="0"/>
                  <a:pt x="164" y="0"/>
                </a:cubicBezTo>
                <a:cubicBezTo>
                  <a:pt x="95" y="3"/>
                  <a:pt x="80" y="58"/>
                  <a:pt x="77" y="74"/>
                </a:cubicBezTo>
                <a:cubicBezTo>
                  <a:pt x="71" y="73"/>
                  <a:pt x="66" y="72"/>
                  <a:pt x="61" y="72"/>
                </a:cubicBezTo>
                <a:cubicBezTo>
                  <a:pt x="26" y="72"/>
                  <a:pt x="14" y="100"/>
                  <a:pt x="11" y="110"/>
                </a:cubicBezTo>
                <a:cubicBezTo>
                  <a:pt x="9" y="109"/>
                  <a:pt x="7" y="109"/>
                  <a:pt x="5" y="109"/>
                </a:cubicBezTo>
                <a:cubicBezTo>
                  <a:pt x="3" y="109"/>
                  <a:pt x="2" y="109"/>
                  <a:pt x="0" y="109"/>
                </a:cubicBezTo>
                <a:cubicBezTo>
                  <a:pt x="0" y="260"/>
                  <a:pt x="0" y="260"/>
                  <a:pt x="0" y="260"/>
                </a:cubicBezTo>
                <a:cubicBezTo>
                  <a:pt x="8" y="262"/>
                  <a:pt x="16" y="262"/>
                  <a:pt x="23" y="262"/>
                </a:cubicBezTo>
                <a:cubicBezTo>
                  <a:pt x="36" y="262"/>
                  <a:pt x="46" y="261"/>
                  <a:pt x="51" y="259"/>
                </a:cubicBezTo>
                <a:cubicBezTo>
                  <a:pt x="53" y="271"/>
                  <a:pt x="62" y="299"/>
                  <a:pt x="101" y="306"/>
                </a:cubicBezTo>
                <a:cubicBezTo>
                  <a:pt x="105" y="307"/>
                  <a:pt x="110" y="307"/>
                  <a:pt x="114" y="307"/>
                </a:cubicBezTo>
                <a:cubicBezTo>
                  <a:pt x="143" y="307"/>
                  <a:pt x="162" y="290"/>
                  <a:pt x="170" y="280"/>
                </a:cubicBezTo>
                <a:cubicBezTo>
                  <a:pt x="175" y="292"/>
                  <a:pt x="190" y="314"/>
                  <a:pt x="242" y="321"/>
                </a:cubicBezTo>
                <a:cubicBezTo>
                  <a:pt x="247" y="322"/>
                  <a:pt x="253" y="322"/>
                  <a:pt x="258" y="322"/>
                </a:cubicBezTo>
                <a:cubicBezTo>
                  <a:pt x="308" y="322"/>
                  <a:pt x="330" y="286"/>
                  <a:pt x="336" y="275"/>
                </a:cubicBezTo>
                <a:cubicBezTo>
                  <a:pt x="344" y="278"/>
                  <a:pt x="351" y="279"/>
                  <a:pt x="359" y="279"/>
                </a:cubicBezTo>
                <a:cubicBezTo>
                  <a:pt x="386" y="279"/>
                  <a:pt x="399" y="261"/>
                  <a:pt x="403" y="255"/>
                </a:cubicBezTo>
                <a:cubicBezTo>
                  <a:pt x="423" y="254"/>
                  <a:pt x="442" y="241"/>
                  <a:pt x="452" y="219"/>
                </a:cubicBezTo>
                <a:cubicBezTo>
                  <a:pt x="465" y="195"/>
                  <a:pt x="464" y="168"/>
                  <a:pt x="450" y="149"/>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39" name="Freeform 14"/>
          <p:cNvSpPr/>
          <p:nvPr/>
        </p:nvSpPr>
        <p:spPr>
          <a:xfrm>
            <a:off x="-1080" y="3240"/>
            <a:ext cx="1540440" cy="1031040"/>
          </a:xfrm>
          <a:custGeom>
            <a:avLst/>
            <a:gdLst/>
            <a:ahLst/>
            <a:cxnLst/>
            <a:rect l="l" t="t" r="r" b="b"/>
            <a:pathLst>
              <a:path w="517" h="346">
                <a:moveTo>
                  <a:pt x="495" y="93"/>
                </a:moveTo>
                <a:cubicBezTo>
                  <a:pt x="466" y="55"/>
                  <a:pt x="420" y="50"/>
                  <a:pt x="395" y="50"/>
                </a:cubicBezTo>
                <a:cubicBezTo>
                  <a:pt x="389" y="50"/>
                  <a:pt x="384" y="50"/>
                  <a:pt x="381" y="50"/>
                </a:cubicBezTo>
                <a:cubicBezTo>
                  <a:pt x="382" y="40"/>
                  <a:pt x="382" y="21"/>
                  <a:pt x="372" y="0"/>
                </a:cubicBezTo>
                <a:cubicBezTo>
                  <a:pt x="0" y="0"/>
                  <a:pt x="0" y="0"/>
                  <a:pt x="0" y="0"/>
                </a:cubicBezTo>
                <a:cubicBezTo>
                  <a:pt x="0" y="324"/>
                  <a:pt x="0" y="324"/>
                  <a:pt x="0" y="324"/>
                </a:cubicBezTo>
                <a:cubicBezTo>
                  <a:pt x="1" y="324"/>
                  <a:pt x="3" y="324"/>
                  <a:pt x="4" y="324"/>
                </a:cubicBezTo>
                <a:cubicBezTo>
                  <a:pt x="46" y="324"/>
                  <a:pt x="74" y="299"/>
                  <a:pt x="87" y="285"/>
                </a:cubicBezTo>
                <a:cubicBezTo>
                  <a:pt x="94" y="302"/>
                  <a:pt x="116" y="333"/>
                  <a:pt x="191" y="344"/>
                </a:cubicBezTo>
                <a:cubicBezTo>
                  <a:pt x="199" y="345"/>
                  <a:pt x="208" y="346"/>
                  <a:pt x="215" y="346"/>
                </a:cubicBezTo>
                <a:cubicBezTo>
                  <a:pt x="288" y="346"/>
                  <a:pt x="320" y="294"/>
                  <a:pt x="328" y="277"/>
                </a:cubicBezTo>
                <a:cubicBezTo>
                  <a:pt x="340" y="281"/>
                  <a:pt x="351" y="282"/>
                  <a:pt x="362" y="282"/>
                </a:cubicBezTo>
                <a:cubicBezTo>
                  <a:pt x="402" y="282"/>
                  <a:pt x="421" y="257"/>
                  <a:pt x="427" y="247"/>
                </a:cubicBezTo>
                <a:cubicBezTo>
                  <a:pt x="456" y="247"/>
                  <a:pt x="483" y="227"/>
                  <a:pt x="499" y="195"/>
                </a:cubicBezTo>
                <a:cubicBezTo>
                  <a:pt x="517" y="159"/>
                  <a:pt x="515" y="120"/>
                  <a:pt x="495" y="9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0" name="Freeform 18"/>
          <p:cNvSpPr/>
          <p:nvPr/>
        </p:nvSpPr>
        <p:spPr>
          <a:xfrm>
            <a:off x="10922760" y="1586520"/>
            <a:ext cx="1265040" cy="1040760"/>
          </a:xfrm>
          <a:custGeom>
            <a:avLst/>
            <a:gdLst/>
            <a:ahLst/>
            <a:cxnLst/>
            <a:rect l="l" t="t" r="r" b="b"/>
            <a:pathLst>
              <a:path w="525" h="433">
                <a:moveTo>
                  <a:pt x="525" y="98"/>
                </a:moveTo>
                <a:cubicBezTo>
                  <a:pt x="524" y="99"/>
                  <a:pt x="522" y="99"/>
                  <a:pt x="521" y="99"/>
                </a:cubicBezTo>
                <a:cubicBezTo>
                  <a:pt x="517" y="78"/>
                  <a:pt x="496" y="3"/>
                  <a:pt x="403" y="0"/>
                </a:cubicBezTo>
                <a:cubicBezTo>
                  <a:pt x="401" y="0"/>
                  <a:pt x="399" y="0"/>
                  <a:pt x="397" y="0"/>
                </a:cubicBezTo>
                <a:cubicBezTo>
                  <a:pt x="320" y="0"/>
                  <a:pt x="290" y="45"/>
                  <a:pt x="282" y="60"/>
                </a:cubicBezTo>
                <a:cubicBezTo>
                  <a:pt x="273" y="57"/>
                  <a:pt x="253" y="49"/>
                  <a:pt x="229" y="49"/>
                </a:cubicBezTo>
                <a:cubicBezTo>
                  <a:pt x="203" y="49"/>
                  <a:pt x="181" y="58"/>
                  <a:pt x="163" y="74"/>
                </a:cubicBezTo>
                <a:cubicBezTo>
                  <a:pt x="124" y="110"/>
                  <a:pt x="123" y="146"/>
                  <a:pt x="125" y="161"/>
                </a:cubicBezTo>
                <a:cubicBezTo>
                  <a:pt x="121" y="160"/>
                  <a:pt x="117" y="160"/>
                  <a:pt x="112" y="160"/>
                </a:cubicBezTo>
                <a:cubicBezTo>
                  <a:pt x="89" y="160"/>
                  <a:pt x="46" y="165"/>
                  <a:pt x="20" y="201"/>
                </a:cubicBezTo>
                <a:cubicBezTo>
                  <a:pt x="1" y="225"/>
                  <a:pt x="0" y="261"/>
                  <a:pt x="16" y="294"/>
                </a:cubicBezTo>
                <a:cubicBezTo>
                  <a:pt x="31" y="323"/>
                  <a:pt x="56" y="342"/>
                  <a:pt x="82" y="342"/>
                </a:cubicBezTo>
                <a:cubicBezTo>
                  <a:pt x="87" y="351"/>
                  <a:pt x="105" y="375"/>
                  <a:pt x="142" y="375"/>
                </a:cubicBezTo>
                <a:cubicBezTo>
                  <a:pt x="152" y="375"/>
                  <a:pt x="162" y="373"/>
                  <a:pt x="173" y="370"/>
                </a:cubicBezTo>
                <a:cubicBezTo>
                  <a:pt x="181" y="385"/>
                  <a:pt x="210" y="433"/>
                  <a:pt x="277" y="433"/>
                </a:cubicBezTo>
                <a:cubicBezTo>
                  <a:pt x="284" y="433"/>
                  <a:pt x="292" y="433"/>
                  <a:pt x="300" y="431"/>
                </a:cubicBezTo>
                <a:cubicBezTo>
                  <a:pt x="369" y="421"/>
                  <a:pt x="389" y="393"/>
                  <a:pt x="395" y="377"/>
                </a:cubicBezTo>
                <a:cubicBezTo>
                  <a:pt x="407" y="390"/>
                  <a:pt x="432" y="413"/>
                  <a:pt x="471" y="413"/>
                </a:cubicBezTo>
                <a:cubicBezTo>
                  <a:pt x="477" y="413"/>
                  <a:pt x="483" y="412"/>
                  <a:pt x="489" y="411"/>
                </a:cubicBezTo>
                <a:cubicBezTo>
                  <a:pt x="504" y="409"/>
                  <a:pt x="516" y="403"/>
                  <a:pt x="525" y="397"/>
                </a:cubicBezTo>
                <a:lnTo>
                  <a:pt x="525" y="98"/>
                </a:ln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141" name="Freeform 19"/>
          <p:cNvSpPr/>
          <p:nvPr/>
        </p:nvSpPr>
        <p:spPr>
          <a:xfrm>
            <a:off x="8672400" y="-2160"/>
            <a:ext cx="2153160" cy="685080"/>
          </a:xfrm>
          <a:custGeom>
            <a:avLst/>
            <a:gdLst/>
            <a:ahLst/>
            <a:cxnLst/>
            <a:rect l="l" t="t" r="r" b="b"/>
            <a:pathLst>
              <a:path w="894" h="285">
                <a:moveTo>
                  <a:pt x="15" y="0"/>
                </a:moveTo>
                <a:cubicBezTo>
                  <a:pt x="0" y="38"/>
                  <a:pt x="2" y="79"/>
                  <a:pt x="21" y="115"/>
                </a:cubicBezTo>
                <a:cubicBezTo>
                  <a:pt x="52" y="171"/>
                  <a:pt x="107" y="183"/>
                  <a:pt x="146" y="183"/>
                </a:cubicBezTo>
                <a:cubicBezTo>
                  <a:pt x="167" y="183"/>
                  <a:pt x="185" y="180"/>
                  <a:pt x="194" y="178"/>
                </a:cubicBezTo>
                <a:cubicBezTo>
                  <a:pt x="197" y="197"/>
                  <a:pt x="212" y="246"/>
                  <a:pt x="278" y="258"/>
                </a:cubicBezTo>
                <a:cubicBezTo>
                  <a:pt x="285" y="259"/>
                  <a:pt x="293" y="259"/>
                  <a:pt x="300" y="259"/>
                </a:cubicBezTo>
                <a:cubicBezTo>
                  <a:pt x="349" y="259"/>
                  <a:pt x="382" y="230"/>
                  <a:pt x="396" y="214"/>
                </a:cubicBezTo>
                <a:cubicBezTo>
                  <a:pt x="404" y="234"/>
                  <a:pt x="430" y="270"/>
                  <a:pt x="517" y="283"/>
                </a:cubicBezTo>
                <a:cubicBezTo>
                  <a:pt x="527" y="284"/>
                  <a:pt x="536" y="285"/>
                  <a:pt x="546" y="285"/>
                </a:cubicBezTo>
                <a:cubicBezTo>
                  <a:pt x="630" y="285"/>
                  <a:pt x="667" y="224"/>
                  <a:pt x="677" y="205"/>
                </a:cubicBezTo>
                <a:cubicBezTo>
                  <a:pt x="690" y="209"/>
                  <a:pt x="704" y="211"/>
                  <a:pt x="716" y="211"/>
                </a:cubicBezTo>
                <a:cubicBezTo>
                  <a:pt x="763" y="211"/>
                  <a:pt x="785" y="181"/>
                  <a:pt x="792" y="170"/>
                </a:cubicBezTo>
                <a:cubicBezTo>
                  <a:pt x="825" y="169"/>
                  <a:pt x="857" y="146"/>
                  <a:pt x="875" y="109"/>
                </a:cubicBezTo>
                <a:cubicBezTo>
                  <a:pt x="894" y="72"/>
                  <a:pt x="894" y="31"/>
                  <a:pt x="877" y="0"/>
                </a:cubicBezTo>
                <a:lnTo>
                  <a:pt x="15" y="0"/>
                </a:ln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42" name="Freeform 20"/>
          <p:cNvSpPr/>
          <p:nvPr/>
        </p:nvSpPr>
        <p:spPr>
          <a:xfrm>
            <a:off x="9464400" y="-2160"/>
            <a:ext cx="2723400" cy="1885680"/>
          </a:xfrm>
          <a:custGeom>
            <a:avLst/>
            <a:gdLst/>
            <a:ahLst/>
            <a:cxnLst/>
            <a:rect l="l" t="t" r="r" b="b"/>
            <a:pathLst>
              <a:path w="1130" h="784">
                <a:moveTo>
                  <a:pt x="1130" y="0"/>
                </a:moveTo>
                <a:cubicBezTo>
                  <a:pt x="307" y="0"/>
                  <a:pt x="307" y="0"/>
                  <a:pt x="307" y="0"/>
                </a:cubicBezTo>
                <a:cubicBezTo>
                  <a:pt x="266" y="29"/>
                  <a:pt x="249" y="72"/>
                  <a:pt x="242" y="93"/>
                </a:cubicBezTo>
                <a:cubicBezTo>
                  <a:pt x="236" y="92"/>
                  <a:pt x="229" y="92"/>
                  <a:pt x="223" y="92"/>
                </a:cubicBezTo>
                <a:cubicBezTo>
                  <a:pt x="157" y="92"/>
                  <a:pt x="90" y="134"/>
                  <a:pt x="50" y="202"/>
                </a:cubicBezTo>
                <a:cubicBezTo>
                  <a:pt x="2" y="283"/>
                  <a:pt x="0" y="378"/>
                  <a:pt x="44" y="458"/>
                </a:cubicBezTo>
                <a:cubicBezTo>
                  <a:pt x="104" y="566"/>
                  <a:pt x="207" y="589"/>
                  <a:pt x="283" y="589"/>
                </a:cubicBezTo>
                <a:cubicBezTo>
                  <a:pt x="323" y="589"/>
                  <a:pt x="357" y="583"/>
                  <a:pt x="374" y="579"/>
                </a:cubicBezTo>
                <a:cubicBezTo>
                  <a:pt x="381" y="616"/>
                  <a:pt x="410" y="709"/>
                  <a:pt x="535" y="731"/>
                </a:cubicBezTo>
                <a:cubicBezTo>
                  <a:pt x="549" y="734"/>
                  <a:pt x="563" y="735"/>
                  <a:pt x="577" y="735"/>
                </a:cubicBezTo>
                <a:cubicBezTo>
                  <a:pt x="671" y="735"/>
                  <a:pt x="733" y="679"/>
                  <a:pt x="761" y="647"/>
                </a:cubicBezTo>
                <a:cubicBezTo>
                  <a:pt x="775" y="686"/>
                  <a:pt x="825" y="755"/>
                  <a:pt x="992" y="780"/>
                </a:cubicBezTo>
                <a:cubicBezTo>
                  <a:pt x="1010" y="782"/>
                  <a:pt x="1029" y="784"/>
                  <a:pt x="1046" y="784"/>
                </a:cubicBezTo>
                <a:cubicBezTo>
                  <a:pt x="1078" y="784"/>
                  <a:pt x="1105" y="779"/>
                  <a:pt x="1130" y="772"/>
                </a:cubicBezTo>
                <a:lnTo>
                  <a:pt x="1130" y="0"/>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143" name="Freeform 30"/>
          <p:cNvSpPr/>
          <p:nvPr/>
        </p:nvSpPr>
        <p:spPr>
          <a:xfrm>
            <a:off x="10515240" y="5840640"/>
            <a:ext cx="965160" cy="587880"/>
          </a:xfrm>
          <a:custGeom>
            <a:avLst/>
            <a:gdLst/>
            <a:ahLst/>
            <a:cxnLst/>
            <a:rect l="l" t="t" r="r" b="b"/>
            <a:pathLst>
              <a:path w="620" h="378">
                <a:moveTo>
                  <a:pt x="378" y="378"/>
                </a:moveTo>
                <a:cubicBezTo>
                  <a:pt x="372" y="378"/>
                  <a:pt x="365" y="378"/>
                  <a:pt x="358" y="377"/>
                </a:cubicBezTo>
                <a:cubicBezTo>
                  <a:pt x="298" y="368"/>
                  <a:pt x="280" y="343"/>
                  <a:pt x="275" y="329"/>
                </a:cubicBezTo>
                <a:cubicBezTo>
                  <a:pt x="265" y="340"/>
                  <a:pt x="243" y="360"/>
                  <a:pt x="209" y="360"/>
                </a:cubicBezTo>
                <a:cubicBezTo>
                  <a:pt x="204" y="360"/>
                  <a:pt x="199" y="360"/>
                  <a:pt x="194" y="359"/>
                </a:cubicBezTo>
                <a:cubicBezTo>
                  <a:pt x="148" y="351"/>
                  <a:pt x="138" y="317"/>
                  <a:pt x="136" y="304"/>
                </a:cubicBezTo>
                <a:cubicBezTo>
                  <a:pt x="129" y="306"/>
                  <a:pt x="117" y="308"/>
                  <a:pt x="103" y="308"/>
                </a:cubicBezTo>
                <a:cubicBezTo>
                  <a:pt x="75" y="308"/>
                  <a:pt x="38" y="300"/>
                  <a:pt x="16" y="260"/>
                </a:cubicBezTo>
                <a:cubicBezTo>
                  <a:pt x="0" y="232"/>
                  <a:pt x="1" y="197"/>
                  <a:pt x="18" y="168"/>
                </a:cubicBezTo>
                <a:cubicBezTo>
                  <a:pt x="33" y="143"/>
                  <a:pt x="57" y="128"/>
                  <a:pt x="81" y="128"/>
                </a:cubicBezTo>
                <a:cubicBezTo>
                  <a:pt x="83" y="128"/>
                  <a:pt x="86" y="128"/>
                  <a:pt x="88" y="129"/>
                </a:cubicBezTo>
                <a:cubicBezTo>
                  <a:pt x="92" y="117"/>
                  <a:pt x="105" y="85"/>
                  <a:pt x="147" y="85"/>
                </a:cubicBezTo>
                <a:cubicBezTo>
                  <a:pt x="153" y="85"/>
                  <a:pt x="159" y="85"/>
                  <a:pt x="165" y="87"/>
                </a:cubicBezTo>
                <a:cubicBezTo>
                  <a:pt x="169" y="68"/>
                  <a:pt x="187" y="3"/>
                  <a:pt x="268" y="1"/>
                </a:cubicBezTo>
                <a:cubicBezTo>
                  <a:pt x="270" y="1"/>
                  <a:pt x="272" y="0"/>
                  <a:pt x="274" y="0"/>
                </a:cubicBezTo>
                <a:cubicBezTo>
                  <a:pt x="341" y="0"/>
                  <a:pt x="367" y="39"/>
                  <a:pt x="373" y="53"/>
                </a:cubicBezTo>
                <a:cubicBezTo>
                  <a:pt x="381" y="50"/>
                  <a:pt x="399" y="43"/>
                  <a:pt x="420" y="43"/>
                </a:cubicBezTo>
                <a:cubicBezTo>
                  <a:pt x="442" y="43"/>
                  <a:pt x="462" y="51"/>
                  <a:pt x="477" y="65"/>
                </a:cubicBezTo>
                <a:cubicBezTo>
                  <a:pt x="512" y="96"/>
                  <a:pt x="512" y="127"/>
                  <a:pt x="511" y="141"/>
                </a:cubicBezTo>
                <a:cubicBezTo>
                  <a:pt x="514" y="140"/>
                  <a:pt x="518" y="140"/>
                  <a:pt x="522" y="140"/>
                </a:cubicBezTo>
                <a:cubicBezTo>
                  <a:pt x="542" y="140"/>
                  <a:pt x="580" y="145"/>
                  <a:pt x="603" y="175"/>
                </a:cubicBezTo>
                <a:cubicBezTo>
                  <a:pt x="619" y="197"/>
                  <a:pt x="620" y="228"/>
                  <a:pt x="606" y="257"/>
                </a:cubicBezTo>
                <a:cubicBezTo>
                  <a:pt x="593" y="282"/>
                  <a:pt x="571" y="298"/>
                  <a:pt x="548" y="299"/>
                </a:cubicBezTo>
                <a:cubicBezTo>
                  <a:pt x="544" y="306"/>
                  <a:pt x="528" y="327"/>
                  <a:pt x="496" y="327"/>
                </a:cubicBezTo>
                <a:cubicBezTo>
                  <a:pt x="487" y="327"/>
                  <a:pt x="478" y="326"/>
                  <a:pt x="469" y="323"/>
                </a:cubicBezTo>
                <a:cubicBezTo>
                  <a:pt x="462" y="336"/>
                  <a:pt x="437" y="378"/>
                  <a:pt x="378" y="378"/>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44" name="Freeform 31"/>
          <p:cNvSpPr/>
          <p:nvPr/>
        </p:nvSpPr>
        <p:spPr>
          <a:xfrm>
            <a:off x="9874440" y="6237720"/>
            <a:ext cx="1311120" cy="627480"/>
          </a:xfrm>
          <a:custGeom>
            <a:avLst/>
            <a:gdLst/>
            <a:ahLst/>
            <a:cxnLst/>
            <a:rect l="l" t="t" r="r" b="b"/>
            <a:pathLst>
              <a:path w="842" h="403">
                <a:moveTo>
                  <a:pt x="73" y="403"/>
                </a:moveTo>
                <a:cubicBezTo>
                  <a:pt x="760" y="403"/>
                  <a:pt x="760" y="403"/>
                  <a:pt x="760" y="403"/>
                </a:cubicBezTo>
                <a:cubicBezTo>
                  <a:pt x="785" y="397"/>
                  <a:pt x="809" y="377"/>
                  <a:pt x="823" y="348"/>
                </a:cubicBezTo>
                <a:cubicBezTo>
                  <a:pt x="842" y="309"/>
                  <a:pt x="841" y="267"/>
                  <a:pt x="819" y="237"/>
                </a:cubicBezTo>
                <a:cubicBezTo>
                  <a:pt x="787" y="196"/>
                  <a:pt x="737" y="189"/>
                  <a:pt x="710" y="189"/>
                </a:cubicBezTo>
                <a:cubicBezTo>
                  <a:pt x="703" y="189"/>
                  <a:pt x="698" y="190"/>
                  <a:pt x="694" y="190"/>
                </a:cubicBezTo>
                <a:cubicBezTo>
                  <a:pt x="696" y="172"/>
                  <a:pt x="695" y="129"/>
                  <a:pt x="648" y="87"/>
                </a:cubicBezTo>
                <a:cubicBezTo>
                  <a:pt x="627" y="68"/>
                  <a:pt x="601" y="58"/>
                  <a:pt x="570" y="58"/>
                </a:cubicBezTo>
                <a:cubicBezTo>
                  <a:pt x="542" y="58"/>
                  <a:pt x="518" y="66"/>
                  <a:pt x="507" y="71"/>
                </a:cubicBezTo>
                <a:cubicBezTo>
                  <a:pt x="498" y="53"/>
                  <a:pt x="463" y="0"/>
                  <a:pt x="372" y="0"/>
                </a:cubicBezTo>
                <a:cubicBezTo>
                  <a:pt x="369" y="0"/>
                  <a:pt x="366" y="0"/>
                  <a:pt x="364" y="0"/>
                </a:cubicBezTo>
                <a:cubicBezTo>
                  <a:pt x="253" y="3"/>
                  <a:pt x="229" y="91"/>
                  <a:pt x="224" y="117"/>
                </a:cubicBezTo>
                <a:cubicBezTo>
                  <a:pt x="215" y="115"/>
                  <a:pt x="207" y="114"/>
                  <a:pt x="199" y="114"/>
                </a:cubicBezTo>
                <a:cubicBezTo>
                  <a:pt x="143" y="114"/>
                  <a:pt x="124" y="158"/>
                  <a:pt x="119" y="174"/>
                </a:cubicBezTo>
                <a:cubicBezTo>
                  <a:pt x="116" y="173"/>
                  <a:pt x="113" y="173"/>
                  <a:pt x="110" y="173"/>
                </a:cubicBezTo>
                <a:cubicBezTo>
                  <a:pt x="77" y="173"/>
                  <a:pt x="45" y="194"/>
                  <a:pt x="25" y="227"/>
                </a:cubicBezTo>
                <a:cubicBezTo>
                  <a:pt x="2" y="267"/>
                  <a:pt x="0" y="314"/>
                  <a:pt x="22" y="353"/>
                </a:cubicBezTo>
                <a:cubicBezTo>
                  <a:pt x="36" y="378"/>
                  <a:pt x="54" y="393"/>
                  <a:pt x="73" y="40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5" name="Freeform 32"/>
          <p:cNvSpPr/>
          <p:nvPr/>
        </p:nvSpPr>
        <p:spPr>
          <a:xfrm>
            <a:off x="10535400" y="5695560"/>
            <a:ext cx="1659240" cy="1169640"/>
          </a:xfrm>
          <a:custGeom>
            <a:avLst/>
            <a:gdLst/>
            <a:ahLst/>
            <a:cxnLst/>
            <a:rect l="l" t="t" r="r" b="b"/>
            <a:pathLst>
              <a:path w="1065" h="751">
                <a:moveTo>
                  <a:pt x="162" y="751"/>
                </a:moveTo>
                <a:cubicBezTo>
                  <a:pt x="1065" y="751"/>
                  <a:pt x="1065" y="751"/>
                  <a:pt x="1065" y="751"/>
                </a:cubicBezTo>
                <a:cubicBezTo>
                  <a:pt x="1065" y="108"/>
                  <a:pt x="1065" y="108"/>
                  <a:pt x="1065" y="108"/>
                </a:cubicBezTo>
                <a:cubicBezTo>
                  <a:pt x="1058" y="107"/>
                  <a:pt x="1051" y="107"/>
                  <a:pt x="1044" y="107"/>
                </a:cubicBezTo>
                <a:cubicBezTo>
                  <a:pt x="992" y="107"/>
                  <a:pt x="948" y="122"/>
                  <a:pt x="929" y="130"/>
                </a:cubicBezTo>
                <a:cubicBezTo>
                  <a:pt x="912" y="97"/>
                  <a:pt x="847" y="0"/>
                  <a:pt x="680" y="0"/>
                </a:cubicBezTo>
                <a:cubicBezTo>
                  <a:pt x="675" y="0"/>
                  <a:pt x="671" y="0"/>
                  <a:pt x="666" y="0"/>
                </a:cubicBezTo>
                <a:cubicBezTo>
                  <a:pt x="463" y="7"/>
                  <a:pt x="419" y="168"/>
                  <a:pt x="410" y="215"/>
                </a:cubicBezTo>
                <a:cubicBezTo>
                  <a:pt x="394" y="211"/>
                  <a:pt x="378" y="210"/>
                  <a:pt x="364" y="210"/>
                </a:cubicBezTo>
                <a:cubicBezTo>
                  <a:pt x="261" y="210"/>
                  <a:pt x="226" y="290"/>
                  <a:pt x="217" y="319"/>
                </a:cubicBezTo>
                <a:cubicBezTo>
                  <a:pt x="211" y="318"/>
                  <a:pt x="205" y="318"/>
                  <a:pt x="200" y="318"/>
                </a:cubicBezTo>
                <a:cubicBezTo>
                  <a:pt x="140" y="318"/>
                  <a:pt x="81" y="356"/>
                  <a:pt x="44" y="417"/>
                </a:cubicBezTo>
                <a:cubicBezTo>
                  <a:pt x="2" y="490"/>
                  <a:pt x="0" y="576"/>
                  <a:pt x="39" y="647"/>
                </a:cubicBezTo>
                <a:cubicBezTo>
                  <a:pt x="71" y="705"/>
                  <a:pt x="116" y="735"/>
                  <a:pt x="162" y="751"/>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46" name="Freeform 25"/>
          <p:cNvSpPr/>
          <p:nvPr/>
        </p:nvSpPr>
        <p:spPr>
          <a:xfrm>
            <a:off x="1484280" y="6126120"/>
            <a:ext cx="857880" cy="705600"/>
          </a:xfrm>
          <a:custGeom>
            <a:avLst/>
            <a:gdLst/>
            <a:ahLst/>
            <a:cxnLst/>
            <a:rect l="l" t="t" r="r" b="b"/>
            <a:pathLst>
              <a:path w="531" h="437">
                <a:moveTo>
                  <a:pt x="510" y="194"/>
                </a:moveTo>
                <a:cubicBezTo>
                  <a:pt x="493" y="165"/>
                  <a:pt x="465" y="148"/>
                  <a:pt x="438" y="148"/>
                </a:cubicBezTo>
                <a:cubicBezTo>
                  <a:pt x="435" y="148"/>
                  <a:pt x="432" y="148"/>
                  <a:pt x="429" y="148"/>
                </a:cubicBezTo>
                <a:cubicBezTo>
                  <a:pt x="425" y="135"/>
                  <a:pt x="409" y="98"/>
                  <a:pt x="361" y="98"/>
                </a:cubicBezTo>
                <a:cubicBezTo>
                  <a:pt x="355" y="98"/>
                  <a:pt x="347" y="98"/>
                  <a:pt x="340" y="100"/>
                </a:cubicBezTo>
                <a:cubicBezTo>
                  <a:pt x="336" y="78"/>
                  <a:pt x="315" y="3"/>
                  <a:pt x="221" y="0"/>
                </a:cubicBezTo>
                <a:cubicBezTo>
                  <a:pt x="219" y="0"/>
                  <a:pt x="217" y="0"/>
                  <a:pt x="214" y="0"/>
                </a:cubicBezTo>
                <a:cubicBezTo>
                  <a:pt x="137" y="0"/>
                  <a:pt x="107" y="45"/>
                  <a:pt x="99" y="60"/>
                </a:cubicBezTo>
                <a:cubicBezTo>
                  <a:pt x="90" y="57"/>
                  <a:pt x="69" y="50"/>
                  <a:pt x="45" y="50"/>
                </a:cubicBezTo>
                <a:cubicBezTo>
                  <a:pt x="29" y="50"/>
                  <a:pt x="13" y="53"/>
                  <a:pt x="0" y="60"/>
                </a:cubicBezTo>
                <a:cubicBezTo>
                  <a:pt x="0" y="391"/>
                  <a:pt x="0" y="391"/>
                  <a:pt x="0" y="391"/>
                </a:cubicBezTo>
                <a:cubicBezTo>
                  <a:pt x="15" y="411"/>
                  <a:pt x="44" y="437"/>
                  <a:pt x="93" y="437"/>
                </a:cubicBezTo>
                <a:cubicBezTo>
                  <a:pt x="101" y="437"/>
                  <a:pt x="108" y="436"/>
                  <a:pt x="116" y="435"/>
                </a:cubicBezTo>
                <a:cubicBezTo>
                  <a:pt x="186" y="425"/>
                  <a:pt x="207" y="396"/>
                  <a:pt x="213" y="380"/>
                </a:cubicBezTo>
                <a:cubicBezTo>
                  <a:pt x="224" y="393"/>
                  <a:pt x="250" y="417"/>
                  <a:pt x="290" y="417"/>
                </a:cubicBezTo>
                <a:cubicBezTo>
                  <a:pt x="295" y="417"/>
                  <a:pt x="301" y="416"/>
                  <a:pt x="307" y="415"/>
                </a:cubicBezTo>
                <a:cubicBezTo>
                  <a:pt x="360" y="406"/>
                  <a:pt x="372" y="367"/>
                  <a:pt x="374" y="351"/>
                </a:cubicBezTo>
                <a:cubicBezTo>
                  <a:pt x="382" y="353"/>
                  <a:pt x="396" y="356"/>
                  <a:pt x="412" y="356"/>
                </a:cubicBezTo>
                <a:cubicBezTo>
                  <a:pt x="444" y="356"/>
                  <a:pt x="487" y="346"/>
                  <a:pt x="512" y="301"/>
                </a:cubicBezTo>
                <a:cubicBezTo>
                  <a:pt x="531" y="268"/>
                  <a:pt x="530" y="228"/>
                  <a:pt x="510" y="194"/>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47" name="Freeform 26"/>
          <p:cNvSpPr/>
          <p:nvPr/>
        </p:nvSpPr>
        <p:spPr>
          <a:xfrm>
            <a:off x="-1080" y="5850000"/>
            <a:ext cx="1848600" cy="1020960"/>
          </a:xfrm>
          <a:custGeom>
            <a:avLst/>
            <a:gdLst/>
            <a:ahLst/>
            <a:cxnLst/>
            <a:rect l="l" t="t" r="r" b="b"/>
            <a:pathLst>
              <a:path w="1143" h="632">
                <a:moveTo>
                  <a:pt x="1103" y="371"/>
                </a:moveTo>
                <a:cubicBezTo>
                  <a:pt x="1071" y="316"/>
                  <a:pt x="1018" y="283"/>
                  <a:pt x="965" y="283"/>
                </a:cubicBezTo>
                <a:cubicBezTo>
                  <a:pt x="960" y="283"/>
                  <a:pt x="955" y="283"/>
                  <a:pt x="950" y="284"/>
                </a:cubicBezTo>
                <a:cubicBezTo>
                  <a:pt x="942" y="258"/>
                  <a:pt x="911" y="187"/>
                  <a:pt x="820" y="187"/>
                </a:cubicBezTo>
                <a:cubicBezTo>
                  <a:pt x="807" y="187"/>
                  <a:pt x="793" y="188"/>
                  <a:pt x="779" y="191"/>
                </a:cubicBezTo>
                <a:cubicBezTo>
                  <a:pt x="771" y="150"/>
                  <a:pt x="731" y="6"/>
                  <a:pt x="552" y="1"/>
                </a:cubicBezTo>
                <a:cubicBezTo>
                  <a:pt x="548" y="0"/>
                  <a:pt x="543" y="0"/>
                  <a:pt x="539" y="0"/>
                </a:cubicBezTo>
                <a:cubicBezTo>
                  <a:pt x="391" y="0"/>
                  <a:pt x="334" y="87"/>
                  <a:pt x="319" y="116"/>
                </a:cubicBezTo>
                <a:cubicBezTo>
                  <a:pt x="301" y="109"/>
                  <a:pt x="262" y="95"/>
                  <a:pt x="216" y="95"/>
                </a:cubicBezTo>
                <a:cubicBezTo>
                  <a:pt x="166" y="95"/>
                  <a:pt x="123" y="111"/>
                  <a:pt x="89" y="142"/>
                </a:cubicBezTo>
                <a:cubicBezTo>
                  <a:pt x="13" y="211"/>
                  <a:pt x="11" y="281"/>
                  <a:pt x="15" y="310"/>
                </a:cubicBezTo>
                <a:cubicBezTo>
                  <a:pt x="11" y="310"/>
                  <a:pt x="6" y="309"/>
                  <a:pt x="0" y="309"/>
                </a:cubicBezTo>
                <a:cubicBezTo>
                  <a:pt x="0" y="632"/>
                  <a:pt x="0" y="632"/>
                  <a:pt x="0" y="632"/>
                </a:cubicBezTo>
                <a:cubicBezTo>
                  <a:pt x="1062" y="632"/>
                  <a:pt x="1062" y="632"/>
                  <a:pt x="1062" y="632"/>
                </a:cubicBezTo>
                <a:cubicBezTo>
                  <a:pt x="1079" y="617"/>
                  <a:pt x="1095" y="599"/>
                  <a:pt x="1108" y="575"/>
                </a:cubicBezTo>
                <a:cubicBezTo>
                  <a:pt x="1143" y="511"/>
                  <a:pt x="1141" y="435"/>
                  <a:pt x="1103" y="371"/>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8" name="Freeform 24"/>
          <p:cNvSpPr/>
          <p:nvPr/>
        </p:nvSpPr>
        <p:spPr>
          <a:xfrm>
            <a:off x="1504080" y="6411240"/>
            <a:ext cx="846720" cy="460080"/>
          </a:xfrm>
          <a:custGeom>
            <a:avLst/>
            <a:gdLst/>
            <a:ahLst/>
            <a:cxnLst/>
            <a:rect l="l" t="t" r="r" b="b"/>
            <a:pathLst>
              <a:path w="524" h="285">
                <a:moveTo>
                  <a:pt x="86" y="260"/>
                </a:moveTo>
                <a:cubicBezTo>
                  <a:pt x="98" y="260"/>
                  <a:pt x="108" y="258"/>
                  <a:pt x="114" y="257"/>
                </a:cubicBezTo>
                <a:cubicBezTo>
                  <a:pt x="115" y="263"/>
                  <a:pt x="118" y="275"/>
                  <a:pt x="127" y="285"/>
                </a:cubicBezTo>
                <a:cubicBezTo>
                  <a:pt x="225" y="285"/>
                  <a:pt x="225" y="285"/>
                  <a:pt x="225" y="285"/>
                </a:cubicBezTo>
                <a:cubicBezTo>
                  <a:pt x="228" y="283"/>
                  <a:pt x="230" y="280"/>
                  <a:pt x="232" y="278"/>
                </a:cubicBezTo>
                <a:cubicBezTo>
                  <a:pt x="233" y="280"/>
                  <a:pt x="234" y="283"/>
                  <a:pt x="235" y="285"/>
                </a:cubicBezTo>
                <a:cubicBezTo>
                  <a:pt x="388" y="285"/>
                  <a:pt x="388" y="285"/>
                  <a:pt x="388" y="285"/>
                </a:cubicBezTo>
                <a:cubicBezTo>
                  <a:pt x="392" y="280"/>
                  <a:pt x="394" y="276"/>
                  <a:pt x="396" y="273"/>
                </a:cubicBezTo>
                <a:cubicBezTo>
                  <a:pt x="404" y="275"/>
                  <a:pt x="411" y="277"/>
                  <a:pt x="419" y="277"/>
                </a:cubicBezTo>
                <a:cubicBezTo>
                  <a:pt x="446" y="277"/>
                  <a:pt x="459" y="259"/>
                  <a:pt x="463" y="253"/>
                </a:cubicBezTo>
                <a:cubicBezTo>
                  <a:pt x="482" y="252"/>
                  <a:pt x="501" y="239"/>
                  <a:pt x="512" y="217"/>
                </a:cubicBezTo>
                <a:cubicBezTo>
                  <a:pt x="524" y="193"/>
                  <a:pt x="523" y="167"/>
                  <a:pt x="509" y="148"/>
                </a:cubicBezTo>
                <a:cubicBezTo>
                  <a:pt x="489" y="122"/>
                  <a:pt x="458" y="118"/>
                  <a:pt x="441" y="118"/>
                </a:cubicBezTo>
                <a:cubicBezTo>
                  <a:pt x="437" y="118"/>
                  <a:pt x="434" y="119"/>
                  <a:pt x="431" y="119"/>
                </a:cubicBezTo>
                <a:cubicBezTo>
                  <a:pt x="433" y="108"/>
                  <a:pt x="432" y="81"/>
                  <a:pt x="403" y="55"/>
                </a:cubicBezTo>
                <a:cubicBezTo>
                  <a:pt x="390" y="43"/>
                  <a:pt x="373" y="37"/>
                  <a:pt x="354" y="37"/>
                </a:cubicBezTo>
                <a:cubicBezTo>
                  <a:pt x="337" y="37"/>
                  <a:pt x="322" y="42"/>
                  <a:pt x="315" y="45"/>
                </a:cubicBezTo>
                <a:cubicBezTo>
                  <a:pt x="309" y="33"/>
                  <a:pt x="287" y="0"/>
                  <a:pt x="231" y="0"/>
                </a:cubicBezTo>
                <a:cubicBezTo>
                  <a:pt x="229" y="0"/>
                  <a:pt x="227" y="0"/>
                  <a:pt x="226" y="1"/>
                </a:cubicBezTo>
                <a:cubicBezTo>
                  <a:pt x="157" y="3"/>
                  <a:pt x="142" y="58"/>
                  <a:pt x="139" y="73"/>
                </a:cubicBezTo>
                <a:cubicBezTo>
                  <a:pt x="133" y="72"/>
                  <a:pt x="128" y="72"/>
                  <a:pt x="123" y="72"/>
                </a:cubicBezTo>
                <a:cubicBezTo>
                  <a:pt x="88" y="72"/>
                  <a:pt x="77" y="99"/>
                  <a:pt x="74" y="109"/>
                </a:cubicBezTo>
                <a:cubicBezTo>
                  <a:pt x="72" y="109"/>
                  <a:pt x="70" y="108"/>
                  <a:pt x="67" y="108"/>
                </a:cubicBezTo>
                <a:cubicBezTo>
                  <a:pt x="47" y="108"/>
                  <a:pt x="27" y="121"/>
                  <a:pt x="15" y="142"/>
                </a:cubicBezTo>
                <a:cubicBezTo>
                  <a:pt x="0" y="167"/>
                  <a:pt x="0" y="196"/>
                  <a:pt x="13" y="220"/>
                </a:cubicBezTo>
                <a:cubicBezTo>
                  <a:pt x="31" y="253"/>
                  <a:pt x="63" y="260"/>
                  <a:pt x="86" y="260"/>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6" name="TextBox 101">
            <a:extLst>
              <a:ext uri="{FF2B5EF4-FFF2-40B4-BE49-F238E27FC236}">
                <a16:creationId xmlns:a16="http://schemas.microsoft.com/office/drawing/2014/main" id="{1846AC36-08D7-D13C-8C8D-DEEEDAD9372D}"/>
              </a:ext>
            </a:extLst>
          </p:cNvPr>
          <p:cNvSpPr/>
          <p:nvPr/>
        </p:nvSpPr>
        <p:spPr>
          <a:xfrm>
            <a:off x="6840" y="3115382"/>
            <a:ext cx="12187800"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3600" b="1" spc="-1">
                <a:solidFill>
                  <a:srgbClr val="FFFFFF"/>
                </a:solidFill>
                <a:latin typeface="Montserrat Black"/>
              </a:rPr>
              <a:t>BẢO MẬT ỨNG DỤNG</a:t>
            </a:r>
            <a:endParaRPr lang="en-US" sz="3600" b="0" strike="noStrike" spc="-1">
              <a:latin typeface="Calibri" panose="020F0502020204030204" pitchFamily="34" charset="0"/>
            </a:endParaRPr>
          </a:p>
        </p:txBody>
      </p:sp>
    </p:spTree>
    <p:extLst>
      <p:ext uri="{BB962C8B-B14F-4D97-AF65-F5344CB8AC3E}">
        <p14:creationId xmlns:p14="http://schemas.microsoft.com/office/powerpoint/2010/main" val="2433050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0A3DC"/>
        </a:solidFill>
        <a:effectLst/>
      </p:bgPr>
    </p:bg>
    <p:spTree>
      <p:nvGrpSpPr>
        <p:cNvPr id="1" name=""/>
        <p:cNvGrpSpPr/>
        <p:nvPr/>
      </p:nvGrpSpPr>
      <p:grpSpPr>
        <a:xfrm>
          <a:off x="0" y="0"/>
          <a:ext cx="0" cy="0"/>
          <a:chOff x="0" y="0"/>
          <a:chExt cx="0" cy="0"/>
        </a:xfrm>
      </p:grpSpPr>
      <p:sp>
        <p:nvSpPr>
          <p:cNvPr id="135" name="Freeform 25"/>
          <p:cNvSpPr/>
          <p:nvPr/>
        </p:nvSpPr>
        <p:spPr>
          <a:xfrm>
            <a:off x="1136160" y="5827680"/>
            <a:ext cx="857880" cy="705600"/>
          </a:xfrm>
          <a:custGeom>
            <a:avLst/>
            <a:gdLst/>
            <a:ahLst/>
            <a:cxnLst/>
            <a:rect l="l" t="t" r="r" b="b"/>
            <a:pathLst>
              <a:path w="531" h="437">
                <a:moveTo>
                  <a:pt x="510" y="194"/>
                </a:moveTo>
                <a:cubicBezTo>
                  <a:pt x="493" y="165"/>
                  <a:pt x="465" y="148"/>
                  <a:pt x="438" y="148"/>
                </a:cubicBezTo>
                <a:cubicBezTo>
                  <a:pt x="435" y="148"/>
                  <a:pt x="432" y="148"/>
                  <a:pt x="429" y="148"/>
                </a:cubicBezTo>
                <a:cubicBezTo>
                  <a:pt x="425" y="135"/>
                  <a:pt x="409" y="98"/>
                  <a:pt x="361" y="98"/>
                </a:cubicBezTo>
                <a:cubicBezTo>
                  <a:pt x="355" y="98"/>
                  <a:pt x="347" y="98"/>
                  <a:pt x="340" y="100"/>
                </a:cubicBezTo>
                <a:cubicBezTo>
                  <a:pt x="336" y="78"/>
                  <a:pt x="315" y="3"/>
                  <a:pt x="221" y="0"/>
                </a:cubicBezTo>
                <a:cubicBezTo>
                  <a:pt x="219" y="0"/>
                  <a:pt x="217" y="0"/>
                  <a:pt x="214" y="0"/>
                </a:cubicBezTo>
                <a:cubicBezTo>
                  <a:pt x="137" y="0"/>
                  <a:pt x="107" y="45"/>
                  <a:pt x="99" y="60"/>
                </a:cubicBezTo>
                <a:cubicBezTo>
                  <a:pt x="90" y="57"/>
                  <a:pt x="69" y="50"/>
                  <a:pt x="45" y="50"/>
                </a:cubicBezTo>
                <a:cubicBezTo>
                  <a:pt x="29" y="50"/>
                  <a:pt x="13" y="53"/>
                  <a:pt x="0" y="60"/>
                </a:cubicBezTo>
                <a:cubicBezTo>
                  <a:pt x="0" y="391"/>
                  <a:pt x="0" y="391"/>
                  <a:pt x="0" y="391"/>
                </a:cubicBezTo>
                <a:cubicBezTo>
                  <a:pt x="15" y="411"/>
                  <a:pt x="44" y="437"/>
                  <a:pt x="93" y="437"/>
                </a:cubicBezTo>
                <a:cubicBezTo>
                  <a:pt x="101" y="437"/>
                  <a:pt x="108" y="436"/>
                  <a:pt x="116" y="435"/>
                </a:cubicBezTo>
                <a:cubicBezTo>
                  <a:pt x="186" y="425"/>
                  <a:pt x="207" y="396"/>
                  <a:pt x="213" y="380"/>
                </a:cubicBezTo>
                <a:cubicBezTo>
                  <a:pt x="224" y="393"/>
                  <a:pt x="250" y="417"/>
                  <a:pt x="290" y="417"/>
                </a:cubicBezTo>
                <a:cubicBezTo>
                  <a:pt x="295" y="417"/>
                  <a:pt x="301" y="416"/>
                  <a:pt x="307" y="415"/>
                </a:cubicBezTo>
                <a:cubicBezTo>
                  <a:pt x="360" y="406"/>
                  <a:pt x="372" y="367"/>
                  <a:pt x="374" y="351"/>
                </a:cubicBezTo>
                <a:cubicBezTo>
                  <a:pt x="382" y="353"/>
                  <a:pt x="396" y="356"/>
                  <a:pt x="412" y="356"/>
                </a:cubicBezTo>
                <a:cubicBezTo>
                  <a:pt x="444" y="356"/>
                  <a:pt x="487" y="346"/>
                  <a:pt x="512" y="301"/>
                </a:cubicBezTo>
                <a:cubicBezTo>
                  <a:pt x="531" y="268"/>
                  <a:pt x="530" y="228"/>
                  <a:pt x="510" y="194"/>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37" name="Freeform 12"/>
          <p:cNvSpPr/>
          <p:nvPr/>
        </p:nvSpPr>
        <p:spPr>
          <a:xfrm>
            <a:off x="713880" y="3240"/>
            <a:ext cx="3682800" cy="1308960"/>
          </a:xfrm>
          <a:custGeom>
            <a:avLst/>
            <a:gdLst/>
            <a:ahLst/>
            <a:cxnLst/>
            <a:rect l="l" t="t" r="r" b="b"/>
            <a:pathLst>
              <a:path w="1236" h="439">
                <a:moveTo>
                  <a:pt x="1166" y="0"/>
                </a:moveTo>
                <a:cubicBezTo>
                  <a:pt x="50" y="0"/>
                  <a:pt x="50" y="0"/>
                  <a:pt x="50" y="0"/>
                </a:cubicBezTo>
                <a:cubicBezTo>
                  <a:pt x="45" y="6"/>
                  <a:pt x="40" y="13"/>
                  <a:pt x="36" y="20"/>
                </a:cubicBezTo>
                <a:cubicBezTo>
                  <a:pt x="2" y="78"/>
                  <a:pt x="0" y="147"/>
                  <a:pt x="31" y="204"/>
                </a:cubicBezTo>
                <a:cubicBezTo>
                  <a:pt x="74" y="282"/>
                  <a:pt x="149" y="299"/>
                  <a:pt x="204" y="299"/>
                </a:cubicBezTo>
                <a:cubicBezTo>
                  <a:pt x="233" y="299"/>
                  <a:pt x="257" y="294"/>
                  <a:pt x="270" y="291"/>
                </a:cubicBezTo>
                <a:cubicBezTo>
                  <a:pt x="274" y="318"/>
                  <a:pt x="295" y="385"/>
                  <a:pt x="385" y="401"/>
                </a:cubicBezTo>
                <a:cubicBezTo>
                  <a:pt x="395" y="403"/>
                  <a:pt x="406" y="404"/>
                  <a:pt x="415" y="404"/>
                </a:cubicBezTo>
                <a:cubicBezTo>
                  <a:pt x="483" y="404"/>
                  <a:pt x="528" y="363"/>
                  <a:pt x="548" y="340"/>
                </a:cubicBezTo>
                <a:cubicBezTo>
                  <a:pt x="558" y="369"/>
                  <a:pt x="594" y="418"/>
                  <a:pt x="714" y="436"/>
                </a:cubicBezTo>
                <a:cubicBezTo>
                  <a:pt x="728" y="438"/>
                  <a:pt x="741" y="439"/>
                  <a:pt x="754" y="439"/>
                </a:cubicBezTo>
                <a:cubicBezTo>
                  <a:pt x="870" y="439"/>
                  <a:pt x="921" y="355"/>
                  <a:pt x="934" y="328"/>
                </a:cubicBezTo>
                <a:cubicBezTo>
                  <a:pt x="953" y="334"/>
                  <a:pt x="971" y="337"/>
                  <a:pt x="988" y="337"/>
                </a:cubicBezTo>
                <a:cubicBezTo>
                  <a:pt x="1053" y="337"/>
                  <a:pt x="1084" y="296"/>
                  <a:pt x="1092" y="281"/>
                </a:cubicBezTo>
                <a:cubicBezTo>
                  <a:pt x="1138" y="280"/>
                  <a:pt x="1182" y="248"/>
                  <a:pt x="1208" y="197"/>
                </a:cubicBezTo>
                <a:cubicBezTo>
                  <a:pt x="1236" y="140"/>
                  <a:pt x="1234" y="77"/>
                  <a:pt x="1201" y="34"/>
                </a:cubicBezTo>
                <a:cubicBezTo>
                  <a:pt x="1191" y="20"/>
                  <a:pt x="1179" y="9"/>
                  <a:pt x="1166" y="0"/>
                </a:cubicBez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138" name="Freeform 13"/>
          <p:cNvSpPr/>
          <p:nvPr/>
        </p:nvSpPr>
        <p:spPr>
          <a:xfrm>
            <a:off x="-1080" y="633240"/>
            <a:ext cx="1384920" cy="959760"/>
          </a:xfrm>
          <a:custGeom>
            <a:avLst/>
            <a:gdLst/>
            <a:ahLst/>
            <a:cxnLst/>
            <a:rect l="l" t="t" r="r" b="b"/>
            <a:pathLst>
              <a:path w="465" h="322">
                <a:moveTo>
                  <a:pt x="450" y="149"/>
                </a:moveTo>
                <a:cubicBezTo>
                  <a:pt x="430" y="123"/>
                  <a:pt x="398" y="119"/>
                  <a:pt x="381" y="119"/>
                </a:cubicBezTo>
                <a:cubicBezTo>
                  <a:pt x="377" y="119"/>
                  <a:pt x="374" y="120"/>
                  <a:pt x="371" y="120"/>
                </a:cubicBezTo>
                <a:cubicBezTo>
                  <a:pt x="373" y="109"/>
                  <a:pt x="372" y="82"/>
                  <a:pt x="343" y="55"/>
                </a:cubicBezTo>
                <a:cubicBezTo>
                  <a:pt x="330" y="43"/>
                  <a:pt x="313" y="37"/>
                  <a:pt x="294" y="37"/>
                </a:cubicBezTo>
                <a:cubicBezTo>
                  <a:pt x="276" y="37"/>
                  <a:pt x="261" y="42"/>
                  <a:pt x="254" y="45"/>
                </a:cubicBezTo>
                <a:cubicBezTo>
                  <a:pt x="248" y="34"/>
                  <a:pt x="227" y="0"/>
                  <a:pt x="169" y="0"/>
                </a:cubicBezTo>
                <a:cubicBezTo>
                  <a:pt x="168" y="0"/>
                  <a:pt x="166" y="0"/>
                  <a:pt x="164" y="0"/>
                </a:cubicBezTo>
                <a:cubicBezTo>
                  <a:pt x="95" y="3"/>
                  <a:pt x="80" y="58"/>
                  <a:pt x="77" y="74"/>
                </a:cubicBezTo>
                <a:cubicBezTo>
                  <a:pt x="71" y="73"/>
                  <a:pt x="66" y="72"/>
                  <a:pt x="61" y="72"/>
                </a:cubicBezTo>
                <a:cubicBezTo>
                  <a:pt x="26" y="72"/>
                  <a:pt x="14" y="100"/>
                  <a:pt x="11" y="110"/>
                </a:cubicBezTo>
                <a:cubicBezTo>
                  <a:pt x="9" y="109"/>
                  <a:pt x="7" y="109"/>
                  <a:pt x="5" y="109"/>
                </a:cubicBezTo>
                <a:cubicBezTo>
                  <a:pt x="3" y="109"/>
                  <a:pt x="2" y="109"/>
                  <a:pt x="0" y="109"/>
                </a:cubicBezTo>
                <a:cubicBezTo>
                  <a:pt x="0" y="260"/>
                  <a:pt x="0" y="260"/>
                  <a:pt x="0" y="260"/>
                </a:cubicBezTo>
                <a:cubicBezTo>
                  <a:pt x="8" y="262"/>
                  <a:pt x="16" y="262"/>
                  <a:pt x="23" y="262"/>
                </a:cubicBezTo>
                <a:cubicBezTo>
                  <a:pt x="36" y="262"/>
                  <a:pt x="46" y="261"/>
                  <a:pt x="51" y="259"/>
                </a:cubicBezTo>
                <a:cubicBezTo>
                  <a:pt x="53" y="271"/>
                  <a:pt x="62" y="299"/>
                  <a:pt x="101" y="306"/>
                </a:cubicBezTo>
                <a:cubicBezTo>
                  <a:pt x="105" y="307"/>
                  <a:pt x="110" y="307"/>
                  <a:pt x="114" y="307"/>
                </a:cubicBezTo>
                <a:cubicBezTo>
                  <a:pt x="143" y="307"/>
                  <a:pt x="162" y="290"/>
                  <a:pt x="170" y="280"/>
                </a:cubicBezTo>
                <a:cubicBezTo>
                  <a:pt x="175" y="292"/>
                  <a:pt x="190" y="314"/>
                  <a:pt x="242" y="321"/>
                </a:cubicBezTo>
                <a:cubicBezTo>
                  <a:pt x="247" y="322"/>
                  <a:pt x="253" y="322"/>
                  <a:pt x="258" y="322"/>
                </a:cubicBezTo>
                <a:cubicBezTo>
                  <a:pt x="308" y="322"/>
                  <a:pt x="330" y="286"/>
                  <a:pt x="336" y="275"/>
                </a:cubicBezTo>
                <a:cubicBezTo>
                  <a:pt x="344" y="278"/>
                  <a:pt x="351" y="279"/>
                  <a:pt x="359" y="279"/>
                </a:cubicBezTo>
                <a:cubicBezTo>
                  <a:pt x="386" y="279"/>
                  <a:pt x="399" y="261"/>
                  <a:pt x="403" y="255"/>
                </a:cubicBezTo>
                <a:cubicBezTo>
                  <a:pt x="423" y="254"/>
                  <a:pt x="442" y="241"/>
                  <a:pt x="452" y="219"/>
                </a:cubicBezTo>
                <a:cubicBezTo>
                  <a:pt x="465" y="195"/>
                  <a:pt x="464" y="168"/>
                  <a:pt x="450" y="149"/>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39" name="Freeform 14"/>
          <p:cNvSpPr/>
          <p:nvPr/>
        </p:nvSpPr>
        <p:spPr>
          <a:xfrm>
            <a:off x="-1080" y="3240"/>
            <a:ext cx="1540440" cy="1031040"/>
          </a:xfrm>
          <a:custGeom>
            <a:avLst/>
            <a:gdLst/>
            <a:ahLst/>
            <a:cxnLst/>
            <a:rect l="l" t="t" r="r" b="b"/>
            <a:pathLst>
              <a:path w="517" h="346">
                <a:moveTo>
                  <a:pt x="495" y="93"/>
                </a:moveTo>
                <a:cubicBezTo>
                  <a:pt x="466" y="55"/>
                  <a:pt x="420" y="50"/>
                  <a:pt x="395" y="50"/>
                </a:cubicBezTo>
                <a:cubicBezTo>
                  <a:pt x="389" y="50"/>
                  <a:pt x="384" y="50"/>
                  <a:pt x="381" y="50"/>
                </a:cubicBezTo>
                <a:cubicBezTo>
                  <a:pt x="382" y="40"/>
                  <a:pt x="382" y="21"/>
                  <a:pt x="372" y="0"/>
                </a:cubicBezTo>
                <a:cubicBezTo>
                  <a:pt x="0" y="0"/>
                  <a:pt x="0" y="0"/>
                  <a:pt x="0" y="0"/>
                </a:cubicBezTo>
                <a:cubicBezTo>
                  <a:pt x="0" y="324"/>
                  <a:pt x="0" y="324"/>
                  <a:pt x="0" y="324"/>
                </a:cubicBezTo>
                <a:cubicBezTo>
                  <a:pt x="1" y="324"/>
                  <a:pt x="3" y="324"/>
                  <a:pt x="4" y="324"/>
                </a:cubicBezTo>
                <a:cubicBezTo>
                  <a:pt x="46" y="324"/>
                  <a:pt x="74" y="299"/>
                  <a:pt x="87" y="285"/>
                </a:cubicBezTo>
                <a:cubicBezTo>
                  <a:pt x="94" y="302"/>
                  <a:pt x="116" y="333"/>
                  <a:pt x="191" y="344"/>
                </a:cubicBezTo>
                <a:cubicBezTo>
                  <a:pt x="199" y="345"/>
                  <a:pt x="208" y="346"/>
                  <a:pt x="215" y="346"/>
                </a:cubicBezTo>
                <a:cubicBezTo>
                  <a:pt x="288" y="346"/>
                  <a:pt x="320" y="294"/>
                  <a:pt x="328" y="277"/>
                </a:cubicBezTo>
                <a:cubicBezTo>
                  <a:pt x="340" y="281"/>
                  <a:pt x="351" y="282"/>
                  <a:pt x="362" y="282"/>
                </a:cubicBezTo>
                <a:cubicBezTo>
                  <a:pt x="402" y="282"/>
                  <a:pt x="421" y="257"/>
                  <a:pt x="427" y="247"/>
                </a:cubicBezTo>
                <a:cubicBezTo>
                  <a:pt x="456" y="247"/>
                  <a:pt x="483" y="227"/>
                  <a:pt x="499" y="195"/>
                </a:cubicBezTo>
                <a:cubicBezTo>
                  <a:pt x="517" y="159"/>
                  <a:pt x="515" y="120"/>
                  <a:pt x="495" y="9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0" name="Freeform 18"/>
          <p:cNvSpPr/>
          <p:nvPr/>
        </p:nvSpPr>
        <p:spPr>
          <a:xfrm>
            <a:off x="10922760" y="1586520"/>
            <a:ext cx="1265040" cy="1040760"/>
          </a:xfrm>
          <a:custGeom>
            <a:avLst/>
            <a:gdLst/>
            <a:ahLst/>
            <a:cxnLst/>
            <a:rect l="l" t="t" r="r" b="b"/>
            <a:pathLst>
              <a:path w="525" h="433">
                <a:moveTo>
                  <a:pt x="525" y="98"/>
                </a:moveTo>
                <a:cubicBezTo>
                  <a:pt x="524" y="99"/>
                  <a:pt x="522" y="99"/>
                  <a:pt x="521" y="99"/>
                </a:cubicBezTo>
                <a:cubicBezTo>
                  <a:pt x="517" y="78"/>
                  <a:pt x="496" y="3"/>
                  <a:pt x="403" y="0"/>
                </a:cubicBezTo>
                <a:cubicBezTo>
                  <a:pt x="401" y="0"/>
                  <a:pt x="399" y="0"/>
                  <a:pt x="397" y="0"/>
                </a:cubicBezTo>
                <a:cubicBezTo>
                  <a:pt x="320" y="0"/>
                  <a:pt x="290" y="45"/>
                  <a:pt x="282" y="60"/>
                </a:cubicBezTo>
                <a:cubicBezTo>
                  <a:pt x="273" y="57"/>
                  <a:pt x="253" y="49"/>
                  <a:pt x="229" y="49"/>
                </a:cubicBezTo>
                <a:cubicBezTo>
                  <a:pt x="203" y="49"/>
                  <a:pt x="181" y="58"/>
                  <a:pt x="163" y="74"/>
                </a:cubicBezTo>
                <a:cubicBezTo>
                  <a:pt x="124" y="110"/>
                  <a:pt x="123" y="146"/>
                  <a:pt x="125" y="161"/>
                </a:cubicBezTo>
                <a:cubicBezTo>
                  <a:pt x="121" y="160"/>
                  <a:pt x="117" y="160"/>
                  <a:pt x="112" y="160"/>
                </a:cubicBezTo>
                <a:cubicBezTo>
                  <a:pt x="89" y="160"/>
                  <a:pt x="46" y="165"/>
                  <a:pt x="20" y="201"/>
                </a:cubicBezTo>
                <a:cubicBezTo>
                  <a:pt x="1" y="225"/>
                  <a:pt x="0" y="261"/>
                  <a:pt x="16" y="294"/>
                </a:cubicBezTo>
                <a:cubicBezTo>
                  <a:pt x="31" y="323"/>
                  <a:pt x="56" y="342"/>
                  <a:pt x="82" y="342"/>
                </a:cubicBezTo>
                <a:cubicBezTo>
                  <a:pt x="87" y="351"/>
                  <a:pt x="105" y="375"/>
                  <a:pt x="142" y="375"/>
                </a:cubicBezTo>
                <a:cubicBezTo>
                  <a:pt x="152" y="375"/>
                  <a:pt x="162" y="373"/>
                  <a:pt x="173" y="370"/>
                </a:cubicBezTo>
                <a:cubicBezTo>
                  <a:pt x="181" y="385"/>
                  <a:pt x="210" y="433"/>
                  <a:pt x="277" y="433"/>
                </a:cubicBezTo>
                <a:cubicBezTo>
                  <a:pt x="284" y="433"/>
                  <a:pt x="292" y="433"/>
                  <a:pt x="300" y="431"/>
                </a:cubicBezTo>
                <a:cubicBezTo>
                  <a:pt x="369" y="421"/>
                  <a:pt x="389" y="393"/>
                  <a:pt x="395" y="377"/>
                </a:cubicBezTo>
                <a:cubicBezTo>
                  <a:pt x="407" y="390"/>
                  <a:pt x="432" y="413"/>
                  <a:pt x="471" y="413"/>
                </a:cubicBezTo>
                <a:cubicBezTo>
                  <a:pt x="477" y="413"/>
                  <a:pt x="483" y="412"/>
                  <a:pt x="489" y="411"/>
                </a:cubicBezTo>
                <a:cubicBezTo>
                  <a:pt x="504" y="409"/>
                  <a:pt x="516" y="403"/>
                  <a:pt x="525" y="397"/>
                </a:cubicBezTo>
                <a:lnTo>
                  <a:pt x="525" y="98"/>
                </a:ln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141" name="Freeform 19"/>
          <p:cNvSpPr/>
          <p:nvPr/>
        </p:nvSpPr>
        <p:spPr>
          <a:xfrm>
            <a:off x="8672400" y="-2160"/>
            <a:ext cx="2153160" cy="685080"/>
          </a:xfrm>
          <a:custGeom>
            <a:avLst/>
            <a:gdLst/>
            <a:ahLst/>
            <a:cxnLst/>
            <a:rect l="l" t="t" r="r" b="b"/>
            <a:pathLst>
              <a:path w="894" h="285">
                <a:moveTo>
                  <a:pt x="15" y="0"/>
                </a:moveTo>
                <a:cubicBezTo>
                  <a:pt x="0" y="38"/>
                  <a:pt x="2" y="79"/>
                  <a:pt x="21" y="115"/>
                </a:cubicBezTo>
                <a:cubicBezTo>
                  <a:pt x="52" y="171"/>
                  <a:pt x="107" y="183"/>
                  <a:pt x="146" y="183"/>
                </a:cubicBezTo>
                <a:cubicBezTo>
                  <a:pt x="167" y="183"/>
                  <a:pt x="185" y="180"/>
                  <a:pt x="194" y="178"/>
                </a:cubicBezTo>
                <a:cubicBezTo>
                  <a:pt x="197" y="197"/>
                  <a:pt x="212" y="246"/>
                  <a:pt x="278" y="258"/>
                </a:cubicBezTo>
                <a:cubicBezTo>
                  <a:pt x="285" y="259"/>
                  <a:pt x="293" y="259"/>
                  <a:pt x="300" y="259"/>
                </a:cubicBezTo>
                <a:cubicBezTo>
                  <a:pt x="349" y="259"/>
                  <a:pt x="382" y="230"/>
                  <a:pt x="396" y="214"/>
                </a:cubicBezTo>
                <a:cubicBezTo>
                  <a:pt x="404" y="234"/>
                  <a:pt x="430" y="270"/>
                  <a:pt x="517" y="283"/>
                </a:cubicBezTo>
                <a:cubicBezTo>
                  <a:pt x="527" y="284"/>
                  <a:pt x="536" y="285"/>
                  <a:pt x="546" y="285"/>
                </a:cubicBezTo>
                <a:cubicBezTo>
                  <a:pt x="630" y="285"/>
                  <a:pt x="667" y="224"/>
                  <a:pt x="677" y="205"/>
                </a:cubicBezTo>
                <a:cubicBezTo>
                  <a:pt x="690" y="209"/>
                  <a:pt x="704" y="211"/>
                  <a:pt x="716" y="211"/>
                </a:cubicBezTo>
                <a:cubicBezTo>
                  <a:pt x="763" y="211"/>
                  <a:pt x="785" y="181"/>
                  <a:pt x="792" y="170"/>
                </a:cubicBezTo>
                <a:cubicBezTo>
                  <a:pt x="825" y="169"/>
                  <a:pt x="857" y="146"/>
                  <a:pt x="875" y="109"/>
                </a:cubicBezTo>
                <a:cubicBezTo>
                  <a:pt x="894" y="72"/>
                  <a:pt x="894" y="31"/>
                  <a:pt x="877" y="0"/>
                </a:cubicBezTo>
                <a:lnTo>
                  <a:pt x="15" y="0"/>
                </a:ln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42" name="Freeform 20"/>
          <p:cNvSpPr/>
          <p:nvPr/>
        </p:nvSpPr>
        <p:spPr>
          <a:xfrm>
            <a:off x="9464400" y="-2160"/>
            <a:ext cx="2723400" cy="1885680"/>
          </a:xfrm>
          <a:custGeom>
            <a:avLst/>
            <a:gdLst/>
            <a:ahLst/>
            <a:cxnLst/>
            <a:rect l="l" t="t" r="r" b="b"/>
            <a:pathLst>
              <a:path w="1130" h="784">
                <a:moveTo>
                  <a:pt x="1130" y="0"/>
                </a:moveTo>
                <a:cubicBezTo>
                  <a:pt x="307" y="0"/>
                  <a:pt x="307" y="0"/>
                  <a:pt x="307" y="0"/>
                </a:cubicBezTo>
                <a:cubicBezTo>
                  <a:pt x="266" y="29"/>
                  <a:pt x="249" y="72"/>
                  <a:pt x="242" y="93"/>
                </a:cubicBezTo>
                <a:cubicBezTo>
                  <a:pt x="236" y="92"/>
                  <a:pt x="229" y="92"/>
                  <a:pt x="223" y="92"/>
                </a:cubicBezTo>
                <a:cubicBezTo>
                  <a:pt x="157" y="92"/>
                  <a:pt x="90" y="134"/>
                  <a:pt x="50" y="202"/>
                </a:cubicBezTo>
                <a:cubicBezTo>
                  <a:pt x="2" y="283"/>
                  <a:pt x="0" y="378"/>
                  <a:pt x="44" y="458"/>
                </a:cubicBezTo>
                <a:cubicBezTo>
                  <a:pt x="104" y="566"/>
                  <a:pt x="207" y="589"/>
                  <a:pt x="283" y="589"/>
                </a:cubicBezTo>
                <a:cubicBezTo>
                  <a:pt x="323" y="589"/>
                  <a:pt x="357" y="583"/>
                  <a:pt x="374" y="579"/>
                </a:cubicBezTo>
                <a:cubicBezTo>
                  <a:pt x="381" y="616"/>
                  <a:pt x="410" y="709"/>
                  <a:pt x="535" y="731"/>
                </a:cubicBezTo>
                <a:cubicBezTo>
                  <a:pt x="549" y="734"/>
                  <a:pt x="563" y="735"/>
                  <a:pt x="577" y="735"/>
                </a:cubicBezTo>
                <a:cubicBezTo>
                  <a:pt x="671" y="735"/>
                  <a:pt x="733" y="679"/>
                  <a:pt x="761" y="647"/>
                </a:cubicBezTo>
                <a:cubicBezTo>
                  <a:pt x="775" y="686"/>
                  <a:pt x="825" y="755"/>
                  <a:pt x="992" y="780"/>
                </a:cubicBezTo>
                <a:cubicBezTo>
                  <a:pt x="1010" y="782"/>
                  <a:pt x="1029" y="784"/>
                  <a:pt x="1046" y="784"/>
                </a:cubicBezTo>
                <a:cubicBezTo>
                  <a:pt x="1078" y="784"/>
                  <a:pt x="1105" y="779"/>
                  <a:pt x="1130" y="772"/>
                </a:cubicBezTo>
                <a:lnTo>
                  <a:pt x="1130" y="0"/>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143" name="Freeform 30"/>
          <p:cNvSpPr/>
          <p:nvPr/>
        </p:nvSpPr>
        <p:spPr>
          <a:xfrm>
            <a:off x="10515240" y="5840640"/>
            <a:ext cx="965160" cy="587880"/>
          </a:xfrm>
          <a:custGeom>
            <a:avLst/>
            <a:gdLst/>
            <a:ahLst/>
            <a:cxnLst/>
            <a:rect l="l" t="t" r="r" b="b"/>
            <a:pathLst>
              <a:path w="620" h="378">
                <a:moveTo>
                  <a:pt x="378" y="378"/>
                </a:moveTo>
                <a:cubicBezTo>
                  <a:pt x="372" y="378"/>
                  <a:pt x="365" y="378"/>
                  <a:pt x="358" y="377"/>
                </a:cubicBezTo>
                <a:cubicBezTo>
                  <a:pt x="298" y="368"/>
                  <a:pt x="280" y="343"/>
                  <a:pt x="275" y="329"/>
                </a:cubicBezTo>
                <a:cubicBezTo>
                  <a:pt x="265" y="340"/>
                  <a:pt x="243" y="360"/>
                  <a:pt x="209" y="360"/>
                </a:cubicBezTo>
                <a:cubicBezTo>
                  <a:pt x="204" y="360"/>
                  <a:pt x="199" y="360"/>
                  <a:pt x="194" y="359"/>
                </a:cubicBezTo>
                <a:cubicBezTo>
                  <a:pt x="148" y="351"/>
                  <a:pt x="138" y="317"/>
                  <a:pt x="136" y="304"/>
                </a:cubicBezTo>
                <a:cubicBezTo>
                  <a:pt x="129" y="306"/>
                  <a:pt x="117" y="308"/>
                  <a:pt x="103" y="308"/>
                </a:cubicBezTo>
                <a:cubicBezTo>
                  <a:pt x="75" y="308"/>
                  <a:pt x="38" y="300"/>
                  <a:pt x="16" y="260"/>
                </a:cubicBezTo>
                <a:cubicBezTo>
                  <a:pt x="0" y="232"/>
                  <a:pt x="1" y="197"/>
                  <a:pt x="18" y="168"/>
                </a:cubicBezTo>
                <a:cubicBezTo>
                  <a:pt x="33" y="143"/>
                  <a:pt x="57" y="128"/>
                  <a:pt x="81" y="128"/>
                </a:cubicBezTo>
                <a:cubicBezTo>
                  <a:pt x="83" y="128"/>
                  <a:pt x="86" y="128"/>
                  <a:pt x="88" y="129"/>
                </a:cubicBezTo>
                <a:cubicBezTo>
                  <a:pt x="92" y="117"/>
                  <a:pt x="105" y="85"/>
                  <a:pt x="147" y="85"/>
                </a:cubicBezTo>
                <a:cubicBezTo>
                  <a:pt x="153" y="85"/>
                  <a:pt x="159" y="85"/>
                  <a:pt x="165" y="87"/>
                </a:cubicBezTo>
                <a:cubicBezTo>
                  <a:pt x="169" y="68"/>
                  <a:pt x="187" y="3"/>
                  <a:pt x="268" y="1"/>
                </a:cubicBezTo>
                <a:cubicBezTo>
                  <a:pt x="270" y="1"/>
                  <a:pt x="272" y="0"/>
                  <a:pt x="274" y="0"/>
                </a:cubicBezTo>
                <a:cubicBezTo>
                  <a:pt x="341" y="0"/>
                  <a:pt x="367" y="39"/>
                  <a:pt x="373" y="53"/>
                </a:cubicBezTo>
                <a:cubicBezTo>
                  <a:pt x="381" y="50"/>
                  <a:pt x="399" y="43"/>
                  <a:pt x="420" y="43"/>
                </a:cubicBezTo>
                <a:cubicBezTo>
                  <a:pt x="442" y="43"/>
                  <a:pt x="462" y="51"/>
                  <a:pt x="477" y="65"/>
                </a:cubicBezTo>
                <a:cubicBezTo>
                  <a:pt x="512" y="96"/>
                  <a:pt x="512" y="127"/>
                  <a:pt x="511" y="141"/>
                </a:cubicBezTo>
                <a:cubicBezTo>
                  <a:pt x="514" y="140"/>
                  <a:pt x="518" y="140"/>
                  <a:pt x="522" y="140"/>
                </a:cubicBezTo>
                <a:cubicBezTo>
                  <a:pt x="542" y="140"/>
                  <a:pt x="580" y="145"/>
                  <a:pt x="603" y="175"/>
                </a:cubicBezTo>
                <a:cubicBezTo>
                  <a:pt x="619" y="197"/>
                  <a:pt x="620" y="228"/>
                  <a:pt x="606" y="257"/>
                </a:cubicBezTo>
                <a:cubicBezTo>
                  <a:pt x="593" y="282"/>
                  <a:pt x="571" y="298"/>
                  <a:pt x="548" y="299"/>
                </a:cubicBezTo>
                <a:cubicBezTo>
                  <a:pt x="544" y="306"/>
                  <a:pt x="528" y="327"/>
                  <a:pt x="496" y="327"/>
                </a:cubicBezTo>
                <a:cubicBezTo>
                  <a:pt x="487" y="327"/>
                  <a:pt x="478" y="326"/>
                  <a:pt x="469" y="323"/>
                </a:cubicBezTo>
                <a:cubicBezTo>
                  <a:pt x="462" y="336"/>
                  <a:pt x="437" y="378"/>
                  <a:pt x="378" y="378"/>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44" name="Freeform 31"/>
          <p:cNvSpPr/>
          <p:nvPr/>
        </p:nvSpPr>
        <p:spPr>
          <a:xfrm>
            <a:off x="9874440" y="6237720"/>
            <a:ext cx="1311120" cy="627480"/>
          </a:xfrm>
          <a:custGeom>
            <a:avLst/>
            <a:gdLst/>
            <a:ahLst/>
            <a:cxnLst/>
            <a:rect l="l" t="t" r="r" b="b"/>
            <a:pathLst>
              <a:path w="842" h="403">
                <a:moveTo>
                  <a:pt x="73" y="403"/>
                </a:moveTo>
                <a:cubicBezTo>
                  <a:pt x="760" y="403"/>
                  <a:pt x="760" y="403"/>
                  <a:pt x="760" y="403"/>
                </a:cubicBezTo>
                <a:cubicBezTo>
                  <a:pt x="785" y="397"/>
                  <a:pt x="809" y="377"/>
                  <a:pt x="823" y="348"/>
                </a:cubicBezTo>
                <a:cubicBezTo>
                  <a:pt x="842" y="309"/>
                  <a:pt x="841" y="267"/>
                  <a:pt x="819" y="237"/>
                </a:cubicBezTo>
                <a:cubicBezTo>
                  <a:pt x="787" y="196"/>
                  <a:pt x="737" y="189"/>
                  <a:pt x="710" y="189"/>
                </a:cubicBezTo>
                <a:cubicBezTo>
                  <a:pt x="703" y="189"/>
                  <a:pt x="698" y="190"/>
                  <a:pt x="694" y="190"/>
                </a:cubicBezTo>
                <a:cubicBezTo>
                  <a:pt x="696" y="172"/>
                  <a:pt x="695" y="129"/>
                  <a:pt x="648" y="87"/>
                </a:cubicBezTo>
                <a:cubicBezTo>
                  <a:pt x="627" y="68"/>
                  <a:pt x="601" y="58"/>
                  <a:pt x="570" y="58"/>
                </a:cubicBezTo>
                <a:cubicBezTo>
                  <a:pt x="542" y="58"/>
                  <a:pt x="518" y="66"/>
                  <a:pt x="507" y="71"/>
                </a:cubicBezTo>
                <a:cubicBezTo>
                  <a:pt x="498" y="53"/>
                  <a:pt x="463" y="0"/>
                  <a:pt x="372" y="0"/>
                </a:cubicBezTo>
                <a:cubicBezTo>
                  <a:pt x="369" y="0"/>
                  <a:pt x="366" y="0"/>
                  <a:pt x="364" y="0"/>
                </a:cubicBezTo>
                <a:cubicBezTo>
                  <a:pt x="253" y="3"/>
                  <a:pt x="229" y="91"/>
                  <a:pt x="224" y="117"/>
                </a:cubicBezTo>
                <a:cubicBezTo>
                  <a:pt x="215" y="115"/>
                  <a:pt x="207" y="114"/>
                  <a:pt x="199" y="114"/>
                </a:cubicBezTo>
                <a:cubicBezTo>
                  <a:pt x="143" y="114"/>
                  <a:pt x="124" y="158"/>
                  <a:pt x="119" y="174"/>
                </a:cubicBezTo>
                <a:cubicBezTo>
                  <a:pt x="116" y="173"/>
                  <a:pt x="113" y="173"/>
                  <a:pt x="110" y="173"/>
                </a:cubicBezTo>
                <a:cubicBezTo>
                  <a:pt x="77" y="173"/>
                  <a:pt x="45" y="194"/>
                  <a:pt x="25" y="227"/>
                </a:cubicBezTo>
                <a:cubicBezTo>
                  <a:pt x="2" y="267"/>
                  <a:pt x="0" y="314"/>
                  <a:pt x="22" y="353"/>
                </a:cubicBezTo>
                <a:cubicBezTo>
                  <a:pt x="36" y="378"/>
                  <a:pt x="54" y="393"/>
                  <a:pt x="73" y="40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5" name="Freeform 32"/>
          <p:cNvSpPr/>
          <p:nvPr/>
        </p:nvSpPr>
        <p:spPr>
          <a:xfrm>
            <a:off x="10535400" y="5695560"/>
            <a:ext cx="1659240" cy="1169640"/>
          </a:xfrm>
          <a:custGeom>
            <a:avLst/>
            <a:gdLst/>
            <a:ahLst/>
            <a:cxnLst/>
            <a:rect l="l" t="t" r="r" b="b"/>
            <a:pathLst>
              <a:path w="1065" h="751">
                <a:moveTo>
                  <a:pt x="162" y="751"/>
                </a:moveTo>
                <a:cubicBezTo>
                  <a:pt x="1065" y="751"/>
                  <a:pt x="1065" y="751"/>
                  <a:pt x="1065" y="751"/>
                </a:cubicBezTo>
                <a:cubicBezTo>
                  <a:pt x="1065" y="108"/>
                  <a:pt x="1065" y="108"/>
                  <a:pt x="1065" y="108"/>
                </a:cubicBezTo>
                <a:cubicBezTo>
                  <a:pt x="1058" y="107"/>
                  <a:pt x="1051" y="107"/>
                  <a:pt x="1044" y="107"/>
                </a:cubicBezTo>
                <a:cubicBezTo>
                  <a:pt x="992" y="107"/>
                  <a:pt x="948" y="122"/>
                  <a:pt x="929" y="130"/>
                </a:cubicBezTo>
                <a:cubicBezTo>
                  <a:pt x="912" y="97"/>
                  <a:pt x="847" y="0"/>
                  <a:pt x="680" y="0"/>
                </a:cubicBezTo>
                <a:cubicBezTo>
                  <a:pt x="675" y="0"/>
                  <a:pt x="671" y="0"/>
                  <a:pt x="666" y="0"/>
                </a:cubicBezTo>
                <a:cubicBezTo>
                  <a:pt x="463" y="7"/>
                  <a:pt x="419" y="168"/>
                  <a:pt x="410" y="215"/>
                </a:cubicBezTo>
                <a:cubicBezTo>
                  <a:pt x="394" y="211"/>
                  <a:pt x="378" y="210"/>
                  <a:pt x="364" y="210"/>
                </a:cubicBezTo>
                <a:cubicBezTo>
                  <a:pt x="261" y="210"/>
                  <a:pt x="226" y="290"/>
                  <a:pt x="217" y="319"/>
                </a:cubicBezTo>
                <a:cubicBezTo>
                  <a:pt x="211" y="318"/>
                  <a:pt x="205" y="318"/>
                  <a:pt x="200" y="318"/>
                </a:cubicBezTo>
                <a:cubicBezTo>
                  <a:pt x="140" y="318"/>
                  <a:pt x="81" y="356"/>
                  <a:pt x="44" y="417"/>
                </a:cubicBezTo>
                <a:cubicBezTo>
                  <a:pt x="2" y="490"/>
                  <a:pt x="0" y="576"/>
                  <a:pt x="39" y="647"/>
                </a:cubicBezTo>
                <a:cubicBezTo>
                  <a:pt x="71" y="705"/>
                  <a:pt x="116" y="735"/>
                  <a:pt x="162" y="751"/>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46" name="Freeform 25"/>
          <p:cNvSpPr/>
          <p:nvPr/>
        </p:nvSpPr>
        <p:spPr>
          <a:xfrm>
            <a:off x="1484280" y="6126120"/>
            <a:ext cx="857880" cy="705600"/>
          </a:xfrm>
          <a:custGeom>
            <a:avLst/>
            <a:gdLst/>
            <a:ahLst/>
            <a:cxnLst/>
            <a:rect l="l" t="t" r="r" b="b"/>
            <a:pathLst>
              <a:path w="531" h="437">
                <a:moveTo>
                  <a:pt x="510" y="194"/>
                </a:moveTo>
                <a:cubicBezTo>
                  <a:pt x="493" y="165"/>
                  <a:pt x="465" y="148"/>
                  <a:pt x="438" y="148"/>
                </a:cubicBezTo>
                <a:cubicBezTo>
                  <a:pt x="435" y="148"/>
                  <a:pt x="432" y="148"/>
                  <a:pt x="429" y="148"/>
                </a:cubicBezTo>
                <a:cubicBezTo>
                  <a:pt x="425" y="135"/>
                  <a:pt x="409" y="98"/>
                  <a:pt x="361" y="98"/>
                </a:cubicBezTo>
                <a:cubicBezTo>
                  <a:pt x="355" y="98"/>
                  <a:pt x="347" y="98"/>
                  <a:pt x="340" y="100"/>
                </a:cubicBezTo>
                <a:cubicBezTo>
                  <a:pt x="336" y="78"/>
                  <a:pt x="315" y="3"/>
                  <a:pt x="221" y="0"/>
                </a:cubicBezTo>
                <a:cubicBezTo>
                  <a:pt x="219" y="0"/>
                  <a:pt x="217" y="0"/>
                  <a:pt x="214" y="0"/>
                </a:cubicBezTo>
                <a:cubicBezTo>
                  <a:pt x="137" y="0"/>
                  <a:pt x="107" y="45"/>
                  <a:pt x="99" y="60"/>
                </a:cubicBezTo>
                <a:cubicBezTo>
                  <a:pt x="90" y="57"/>
                  <a:pt x="69" y="50"/>
                  <a:pt x="45" y="50"/>
                </a:cubicBezTo>
                <a:cubicBezTo>
                  <a:pt x="29" y="50"/>
                  <a:pt x="13" y="53"/>
                  <a:pt x="0" y="60"/>
                </a:cubicBezTo>
                <a:cubicBezTo>
                  <a:pt x="0" y="391"/>
                  <a:pt x="0" y="391"/>
                  <a:pt x="0" y="391"/>
                </a:cubicBezTo>
                <a:cubicBezTo>
                  <a:pt x="15" y="411"/>
                  <a:pt x="44" y="437"/>
                  <a:pt x="93" y="437"/>
                </a:cubicBezTo>
                <a:cubicBezTo>
                  <a:pt x="101" y="437"/>
                  <a:pt x="108" y="436"/>
                  <a:pt x="116" y="435"/>
                </a:cubicBezTo>
                <a:cubicBezTo>
                  <a:pt x="186" y="425"/>
                  <a:pt x="207" y="396"/>
                  <a:pt x="213" y="380"/>
                </a:cubicBezTo>
                <a:cubicBezTo>
                  <a:pt x="224" y="393"/>
                  <a:pt x="250" y="417"/>
                  <a:pt x="290" y="417"/>
                </a:cubicBezTo>
                <a:cubicBezTo>
                  <a:pt x="295" y="417"/>
                  <a:pt x="301" y="416"/>
                  <a:pt x="307" y="415"/>
                </a:cubicBezTo>
                <a:cubicBezTo>
                  <a:pt x="360" y="406"/>
                  <a:pt x="372" y="367"/>
                  <a:pt x="374" y="351"/>
                </a:cubicBezTo>
                <a:cubicBezTo>
                  <a:pt x="382" y="353"/>
                  <a:pt x="396" y="356"/>
                  <a:pt x="412" y="356"/>
                </a:cubicBezTo>
                <a:cubicBezTo>
                  <a:pt x="444" y="356"/>
                  <a:pt x="487" y="346"/>
                  <a:pt x="512" y="301"/>
                </a:cubicBezTo>
                <a:cubicBezTo>
                  <a:pt x="531" y="268"/>
                  <a:pt x="530" y="228"/>
                  <a:pt x="510" y="194"/>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47" name="Freeform 26"/>
          <p:cNvSpPr/>
          <p:nvPr/>
        </p:nvSpPr>
        <p:spPr>
          <a:xfrm>
            <a:off x="-1080" y="5850000"/>
            <a:ext cx="1848600" cy="1020960"/>
          </a:xfrm>
          <a:custGeom>
            <a:avLst/>
            <a:gdLst/>
            <a:ahLst/>
            <a:cxnLst/>
            <a:rect l="l" t="t" r="r" b="b"/>
            <a:pathLst>
              <a:path w="1143" h="632">
                <a:moveTo>
                  <a:pt x="1103" y="371"/>
                </a:moveTo>
                <a:cubicBezTo>
                  <a:pt x="1071" y="316"/>
                  <a:pt x="1018" y="283"/>
                  <a:pt x="965" y="283"/>
                </a:cubicBezTo>
                <a:cubicBezTo>
                  <a:pt x="960" y="283"/>
                  <a:pt x="955" y="283"/>
                  <a:pt x="950" y="284"/>
                </a:cubicBezTo>
                <a:cubicBezTo>
                  <a:pt x="942" y="258"/>
                  <a:pt x="911" y="187"/>
                  <a:pt x="820" y="187"/>
                </a:cubicBezTo>
                <a:cubicBezTo>
                  <a:pt x="807" y="187"/>
                  <a:pt x="793" y="188"/>
                  <a:pt x="779" y="191"/>
                </a:cubicBezTo>
                <a:cubicBezTo>
                  <a:pt x="771" y="150"/>
                  <a:pt x="731" y="6"/>
                  <a:pt x="552" y="1"/>
                </a:cubicBezTo>
                <a:cubicBezTo>
                  <a:pt x="548" y="0"/>
                  <a:pt x="543" y="0"/>
                  <a:pt x="539" y="0"/>
                </a:cubicBezTo>
                <a:cubicBezTo>
                  <a:pt x="391" y="0"/>
                  <a:pt x="334" y="87"/>
                  <a:pt x="319" y="116"/>
                </a:cubicBezTo>
                <a:cubicBezTo>
                  <a:pt x="301" y="109"/>
                  <a:pt x="262" y="95"/>
                  <a:pt x="216" y="95"/>
                </a:cubicBezTo>
                <a:cubicBezTo>
                  <a:pt x="166" y="95"/>
                  <a:pt x="123" y="111"/>
                  <a:pt x="89" y="142"/>
                </a:cubicBezTo>
                <a:cubicBezTo>
                  <a:pt x="13" y="211"/>
                  <a:pt x="11" y="281"/>
                  <a:pt x="15" y="310"/>
                </a:cubicBezTo>
                <a:cubicBezTo>
                  <a:pt x="11" y="310"/>
                  <a:pt x="6" y="309"/>
                  <a:pt x="0" y="309"/>
                </a:cubicBezTo>
                <a:cubicBezTo>
                  <a:pt x="0" y="632"/>
                  <a:pt x="0" y="632"/>
                  <a:pt x="0" y="632"/>
                </a:cubicBezTo>
                <a:cubicBezTo>
                  <a:pt x="1062" y="632"/>
                  <a:pt x="1062" y="632"/>
                  <a:pt x="1062" y="632"/>
                </a:cubicBezTo>
                <a:cubicBezTo>
                  <a:pt x="1079" y="617"/>
                  <a:pt x="1095" y="599"/>
                  <a:pt x="1108" y="575"/>
                </a:cubicBezTo>
                <a:cubicBezTo>
                  <a:pt x="1143" y="511"/>
                  <a:pt x="1141" y="435"/>
                  <a:pt x="1103" y="371"/>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8" name="Freeform 24"/>
          <p:cNvSpPr/>
          <p:nvPr/>
        </p:nvSpPr>
        <p:spPr>
          <a:xfrm>
            <a:off x="1504080" y="6411240"/>
            <a:ext cx="846720" cy="460080"/>
          </a:xfrm>
          <a:custGeom>
            <a:avLst/>
            <a:gdLst/>
            <a:ahLst/>
            <a:cxnLst/>
            <a:rect l="l" t="t" r="r" b="b"/>
            <a:pathLst>
              <a:path w="524" h="285">
                <a:moveTo>
                  <a:pt x="86" y="260"/>
                </a:moveTo>
                <a:cubicBezTo>
                  <a:pt x="98" y="260"/>
                  <a:pt x="108" y="258"/>
                  <a:pt x="114" y="257"/>
                </a:cubicBezTo>
                <a:cubicBezTo>
                  <a:pt x="115" y="263"/>
                  <a:pt x="118" y="275"/>
                  <a:pt x="127" y="285"/>
                </a:cubicBezTo>
                <a:cubicBezTo>
                  <a:pt x="225" y="285"/>
                  <a:pt x="225" y="285"/>
                  <a:pt x="225" y="285"/>
                </a:cubicBezTo>
                <a:cubicBezTo>
                  <a:pt x="228" y="283"/>
                  <a:pt x="230" y="280"/>
                  <a:pt x="232" y="278"/>
                </a:cubicBezTo>
                <a:cubicBezTo>
                  <a:pt x="233" y="280"/>
                  <a:pt x="234" y="283"/>
                  <a:pt x="235" y="285"/>
                </a:cubicBezTo>
                <a:cubicBezTo>
                  <a:pt x="388" y="285"/>
                  <a:pt x="388" y="285"/>
                  <a:pt x="388" y="285"/>
                </a:cubicBezTo>
                <a:cubicBezTo>
                  <a:pt x="392" y="280"/>
                  <a:pt x="394" y="276"/>
                  <a:pt x="396" y="273"/>
                </a:cubicBezTo>
                <a:cubicBezTo>
                  <a:pt x="404" y="275"/>
                  <a:pt x="411" y="277"/>
                  <a:pt x="419" y="277"/>
                </a:cubicBezTo>
                <a:cubicBezTo>
                  <a:pt x="446" y="277"/>
                  <a:pt x="459" y="259"/>
                  <a:pt x="463" y="253"/>
                </a:cubicBezTo>
                <a:cubicBezTo>
                  <a:pt x="482" y="252"/>
                  <a:pt x="501" y="239"/>
                  <a:pt x="512" y="217"/>
                </a:cubicBezTo>
                <a:cubicBezTo>
                  <a:pt x="524" y="193"/>
                  <a:pt x="523" y="167"/>
                  <a:pt x="509" y="148"/>
                </a:cubicBezTo>
                <a:cubicBezTo>
                  <a:pt x="489" y="122"/>
                  <a:pt x="458" y="118"/>
                  <a:pt x="441" y="118"/>
                </a:cubicBezTo>
                <a:cubicBezTo>
                  <a:pt x="437" y="118"/>
                  <a:pt x="434" y="119"/>
                  <a:pt x="431" y="119"/>
                </a:cubicBezTo>
                <a:cubicBezTo>
                  <a:pt x="433" y="108"/>
                  <a:pt x="432" y="81"/>
                  <a:pt x="403" y="55"/>
                </a:cubicBezTo>
                <a:cubicBezTo>
                  <a:pt x="390" y="43"/>
                  <a:pt x="373" y="37"/>
                  <a:pt x="354" y="37"/>
                </a:cubicBezTo>
                <a:cubicBezTo>
                  <a:pt x="337" y="37"/>
                  <a:pt x="322" y="42"/>
                  <a:pt x="315" y="45"/>
                </a:cubicBezTo>
                <a:cubicBezTo>
                  <a:pt x="309" y="33"/>
                  <a:pt x="287" y="0"/>
                  <a:pt x="231" y="0"/>
                </a:cubicBezTo>
                <a:cubicBezTo>
                  <a:pt x="229" y="0"/>
                  <a:pt x="227" y="0"/>
                  <a:pt x="226" y="1"/>
                </a:cubicBezTo>
                <a:cubicBezTo>
                  <a:pt x="157" y="3"/>
                  <a:pt x="142" y="58"/>
                  <a:pt x="139" y="73"/>
                </a:cubicBezTo>
                <a:cubicBezTo>
                  <a:pt x="133" y="72"/>
                  <a:pt x="128" y="72"/>
                  <a:pt x="123" y="72"/>
                </a:cubicBezTo>
                <a:cubicBezTo>
                  <a:pt x="88" y="72"/>
                  <a:pt x="77" y="99"/>
                  <a:pt x="74" y="109"/>
                </a:cubicBezTo>
                <a:cubicBezTo>
                  <a:pt x="72" y="109"/>
                  <a:pt x="70" y="108"/>
                  <a:pt x="67" y="108"/>
                </a:cubicBezTo>
                <a:cubicBezTo>
                  <a:pt x="47" y="108"/>
                  <a:pt x="27" y="121"/>
                  <a:pt x="15" y="142"/>
                </a:cubicBezTo>
                <a:cubicBezTo>
                  <a:pt x="0" y="167"/>
                  <a:pt x="0" y="196"/>
                  <a:pt x="13" y="220"/>
                </a:cubicBezTo>
                <a:cubicBezTo>
                  <a:pt x="31" y="253"/>
                  <a:pt x="63" y="260"/>
                  <a:pt x="86" y="260"/>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6" name="TextBox 101">
            <a:extLst>
              <a:ext uri="{FF2B5EF4-FFF2-40B4-BE49-F238E27FC236}">
                <a16:creationId xmlns:a16="http://schemas.microsoft.com/office/drawing/2014/main" id="{1846AC36-08D7-D13C-8C8D-DEEEDAD9372D}"/>
              </a:ext>
            </a:extLst>
          </p:cNvPr>
          <p:cNvSpPr/>
          <p:nvPr/>
        </p:nvSpPr>
        <p:spPr>
          <a:xfrm>
            <a:off x="6840" y="3115382"/>
            <a:ext cx="12187800"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3600" b="1" spc="-1">
                <a:solidFill>
                  <a:srgbClr val="FFFFFF"/>
                </a:solidFill>
                <a:latin typeface="Montserrat Black"/>
              </a:rPr>
              <a:t>LÝ THUYẾT CƠ BẢN</a:t>
            </a:r>
            <a:endParaRPr lang="en-US" sz="3600" b="0" strike="noStrike" spc="-1">
              <a:latin typeface="Calibri" panose="020F050202020403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7996461"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Reverse Proxy &amp; ModSecurity với NGINX</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914040" y="1456200"/>
            <a:ext cx="10854288" cy="20353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5750">
              <a:lnSpc>
                <a:spcPct val="150000"/>
              </a:lnSpc>
              <a:buFontTx/>
              <a:buChar char="-"/>
            </a:pPr>
            <a:r>
              <a:rPr lang="en-US" sz="1700" b="0" strike="noStrike" spc="-1">
                <a:latin typeface="Quicksand" pitchFamily="2" charset="0"/>
              </a:rPr>
              <a:t>Ta sẽ cài đặt </a:t>
            </a:r>
            <a:r>
              <a:rPr lang="en-US" sz="1700" b="1" strike="noStrike" spc="-1">
                <a:latin typeface="Quicksand" pitchFamily="2" charset="0"/>
              </a:rPr>
              <a:t>Reverse Proxy </a:t>
            </a:r>
            <a:r>
              <a:rPr lang="en-US" sz="1700" b="0" strike="noStrike" spc="-1">
                <a:latin typeface="Quicksand" pitchFamily="2" charset="0"/>
              </a:rPr>
              <a:t>và </a:t>
            </a:r>
            <a:r>
              <a:rPr lang="en-US" sz="1700" b="1" strike="noStrike" spc="-1">
                <a:latin typeface="Quicksand" pitchFamily="2" charset="0"/>
              </a:rPr>
              <a:t>ModSecurity</a:t>
            </a:r>
            <a:r>
              <a:rPr lang="en-US" sz="1700" b="0" strike="noStrike" spc="-1">
                <a:latin typeface="Quicksand" pitchFamily="2" charset="0"/>
              </a:rPr>
              <a:t> cho server, sử dụng máy chủ </a:t>
            </a:r>
            <a:r>
              <a:rPr lang="en-US" sz="1700" b="1" strike="noStrike" spc="-1">
                <a:latin typeface="Quicksand" pitchFamily="2" charset="0"/>
              </a:rPr>
              <a:t>nginx</a:t>
            </a:r>
            <a:r>
              <a:rPr lang="en-US" sz="1700" b="0" strike="noStrike" spc="-1">
                <a:latin typeface="Quicksand" pitchFamily="2" charset="0"/>
              </a:rPr>
              <a:t>.</a:t>
            </a:r>
          </a:p>
          <a:p>
            <a:pPr marL="285750" indent="-285750">
              <a:lnSpc>
                <a:spcPct val="150000"/>
              </a:lnSpc>
              <a:buFontTx/>
              <a:buChar char="-"/>
            </a:pPr>
            <a:r>
              <a:rPr lang="en-US" sz="1700" spc="-1">
                <a:latin typeface="Quicksand" pitchFamily="2" charset="0"/>
              </a:rPr>
              <a:t>Hệ thống các quy tắc (rules) cho ModSecurity được áp dụng từ </a:t>
            </a:r>
            <a:r>
              <a:rPr lang="en-US" sz="1700" b="1" spc="-1">
                <a:latin typeface="Quicksand" pitchFamily="2" charset="0"/>
              </a:rPr>
              <a:t>OWASP ModSecurity Core Rule Set</a:t>
            </a:r>
            <a:r>
              <a:rPr lang="en-US" sz="1700" spc="-1">
                <a:latin typeface="Quicksand" pitchFamily="2" charset="0"/>
              </a:rPr>
              <a:t>. Đây là </a:t>
            </a:r>
            <a:r>
              <a:rPr lang="vi-VN" sz="1700" spc="-1">
                <a:latin typeface="Quicksand" pitchFamily="2" charset="0"/>
              </a:rPr>
              <a:t>là một tập hợp các rules tích hợp cho ModSecurity nhằm bảo vệ ứng dụng web khỏi các cuộc tấn công, bao gồm cả Top 10 OWASP, như SQL Injection, XSS, Local File Inclusive,...</a:t>
            </a:r>
            <a:endParaRPr lang="en-US" sz="1700" b="0" strike="noStrike" spc="-1">
              <a:latin typeface="Quicksand" pitchFamily="2" charset="0"/>
            </a:endParaRPr>
          </a:p>
        </p:txBody>
      </p:sp>
      <p:pic>
        <p:nvPicPr>
          <p:cNvPr id="1026" name="Picture 2" descr="OWASP ModSecurity Core Rule Set | OWASP Foundation">
            <a:extLst>
              <a:ext uri="{FF2B5EF4-FFF2-40B4-BE49-F238E27FC236}">
                <a16:creationId xmlns:a16="http://schemas.microsoft.com/office/drawing/2014/main" id="{B0F2C966-2329-5B38-C5BF-B3506347D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1184" y="3668077"/>
            <a:ext cx="4876800" cy="24479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utorial Instalasi ModSecurity pada CentOS 7">
            <a:extLst>
              <a:ext uri="{FF2B5EF4-FFF2-40B4-BE49-F238E27FC236}">
                <a16:creationId xmlns:a16="http://schemas.microsoft.com/office/drawing/2014/main" id="{52452F44-99E3-088A-31D3-37630FC1E0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715" y="4268153"/>
            <a:ext cx="47625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599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7996461"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Reverse Proxy &amp; ModSecurity với NGINX</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914040" y="1456200"/>
            <a:ext cx="7846200" cy="1605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5750">
              <a:lnSpc>
                <a:spcPct val="150000"/>
              </a:lnSpc>
              <a:buFont typeface="Arial" panose="020B0604020202020204" pitchFamily="34" charset="0"/>
              <a:buChar char="•"/>
            </a:pPr>
            <a:r>
              <a:rPr lang="en-US" sz="1700" b="0" strike="noStrike" spc="-1">
                <a:latin typeface="Quicksand" pitchFamily="2" charset="0"/>
              </a:rPr>
              <a:t>Sau khi cài đặt thành công, thử một trường hợp đơn giản như sau :</a:t>
            </a:r>
          </a:p>
          <a:p>
            <a:pPr algn="ctr">
              <a:lnSpc>
                <a:spcPct val="150000"/>
              </a:lnSpc>
            </a:pPr>
            <a:r>
              <a:rPr lang="en-US" sz="1800">
                <a:effectLst/>
                <a:highlight>
                  <a:srgbClr val="FFFF00"/>
                </a:highlight>
                <a:latin typeface="Quicksand" pitchFamily="2" charset="0"/>
                <a:ea typeface="Calibri" panose="020F0502020204030204" pitchFamily="34" charset="0"/>
                <a:cs typeface="Times New Roman" panose="02020603050405020304" pitchFamily="18" charset="0"/>
              </a:rPr>
              <a:t>https://my-website/</a:t>
            </a:r>
            <a:r>
              <a:rPr lang="en-US" sz="1800">
                <a:solidFill>
                  <a:srgbClr val="FF0000"/>
                </a:solidFill>
                <a:effectLst/>
                <a:highlight>
                  <a:srgbClr val="FFFF00"/>
                </a:highlight>
                <a:latin typeface="Cascadia Mono" panose="020B0609020000020004" pitchFamily="49" charset="0"/>
                <a:ea typeface="Calibri" panose="020F0502020204030204" pitchFamily="34" charset="0"/>
                <a:cs typeface="Times New Roman" panose="02020603050405020304" pitchFamily="18" charset="0"/>
              </a:rPr>
              <a:t>?id=1 and 'c'='c'</a:t>
            </a:r>
            <a:r>
              <a:rPr lang="en-US" sz="1800">
                <a:effectLst/>
                <a:highlight>
                  <a:srgbClr val="FFFF00"/>
                </a:highlight>
                <a:latin typeface="Quicksand" pitchFamily="2" charset="0"/>
                <a:ea typeface="Calibri" panose="020F0502020204030204" pitchFamily="34" charset="0"/>
                <a:cs typeface="Times New Roman" panose="02020603050405020304" pitchFamily="18" charset="0"/>
              </a:rPr>
              <a:t> </a:t>
            </a:r>
          </a:p>
          <a:p>
            <a:pPr marL="285750" indent="-285750">
              <a:lnSpc>
                <a:spcPct val="150000"/>
              </a:lnSpc>
              <a:buFont typeface="Arial" panose="020B0604020202020204" pitchFamily="34" charset="0"/>
              <a:buChar char="•"/>
            </a:pPr>
            <a:r>
              <a:rPr lang="en-US" b="0" strike="noStrike" spc="-1">
                <a:latin typeface="Quicksand" pitchFamily="2" charset="0"/>
                <a:cs typeface="Times New Roman" panose="02020603050405020304" pitchFamily="18" charset="0"/>
              </a:rPr>
              <a:t>Kết quả :</a:t>
            </a:r>
            <a:endParaRPr lang="en-US" sz="1700" b="0" strike="noStrike" spc="-1">
              <a:latin typeface="Quicksand" pitchFamily="2" charset="0"/>
            </a:endParaRPr>
          </a:p>
        </p:txBody>
      </p:sp>
      <p:pic>
        <p:nvPicPr>
          <p:cNvPr id="3" name="Picture 2">
            <a:extLst>
              <a:ext uri="{FF2B5EF4-FFF2-40B4-BE49-F238E27FC236}">
                <a16:creationId xmlns:a16="http://schemas.microsoft.com/office/drawing/2014/main" id="{63B2B841-E57E-8457-B32E-C1085D5D1F2E}"/>
              </a:ext>
            </a:extLst>
          </p:cNvPr>
          <p:cNvPicPr>
            <a:picLocks noChangeAspect="1"/>
          </p:cNvPicPr>
          <p:nvPr/>
        </p:nvPicPr>
        <p:blipFill>
          <a:blip r:embed="rId2"/>
          <a:stretch>
            <a:fillRect/>
          </a:stretch>
        </p:blipFill>
        <p:spPr>
          <a:xfrm>
            <a:off x="817969" y="3152832"/>
            <a:ext cx="10552886" cy="2518968"/>
          </a:xfrm>
          <a:prstGeom prst="rect">
            <a:avLst/>
          </a:prstGeom>
        </p:spPr>
      </p:pic>
    </p:spTree>
    <p:extLst>
      <p:ext uri="{BB962C8B-B14F-4D97-AF65-F5344CB8AC3E}">
        <p14:creationId xmlns:p14="http://schemas.microsoft.com/office/powerpoint/2010/main" val="271156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336019"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Input Validation</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914040" y="1456200"/>
            <a:ext cx="10854288" cy="20353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5750">
              <a:lnSpc>
                <a:spcPct val="150000"/>
              </a:lnSpc>
              <a:buFontTx/>
              <a:buChar char="-"/>
            </a:pPr>
            <a:r>
              <a:rPr lang="vi-VN" sz="1700" b="0" strike="noStrike" spc="-1">
                <a:latin typeface="Quicksand" pitchFamily="2" charset="0"/>
              </a:rPr>
              <a:t>Xác thực đầu vào là một phần quan trọng của bảo mật ứng dụng. Input đầu vào cho ứng dụng cần phải được kiểm tra và làm sạch để tránh các cuộc tấn công như SQL Injection (ở đây sử dụng </a:t>
            </a:r>
            <a:r>
              <a:rPr lang="vi-VN" sz="1700" b="1" strike="noStrike" spc="-1">
                <a:latin typeface="Quicksand" pitchFamily="2" charset="0"/>
              </a:rPr>
              <a:t>MongoDB</a:t>
            </a:r>
            <a:r>
              <a:rPr lang="vi-VN" sz="1700" b="0" strike="noStrike" spc="-1">
                <a:latin typeface="Quicksand" pitchFamily="2" charset="0"/>
              </a:rPr>
              <a:t> làm database, nên đó là NoSQL Injection), </a:t>
            </a:r>
            <a:r>
              <a:rPr lang="vi-VN" sz="1700" b="1" strike="noStrike" spc="-1">
                <a:latin typeface="Quicksand" pitchFamily="2" charset="0"/>
              </a:rPr>
              <a:t>XSS</a:t>
            </a:r>
            <a:r>
              <a:rPr lang="vi-VN" sz="1700" b="0" strike="noStrike" spc="-1">
                <a:latin typeface="Quicksand" pitchFamily="2" charset="0"/>
              </a:rPr>
              <a:t>, </a:t>
            </a:r>
            <a:r>
              <a:rPr lang="vi-VN" sz="1700" b="1" strike="noStrike" spc="-1">
                <a:latin typeface="Quicksand" pitchFamily="2" charset="0"/>
              </a:rPr>
              <a:t>Command Injection</a:t>
            </a:r>
            <a:r>
              <a:rPr lang="vi-VN" sz="1700" b="0" strike="noStrike" spc="-1">
                <a:latin typeface="Quicksand" pitchFamily="2" charset="0"/>
              </a:rPr>
              <a:t> hay các kiểu injection khác.</a:t>
            </a:r>
            <a:endParaRPr lang="en-US" sz="1700" b="0" strike="noStrike" spc="-1">
              <a:latin typeface="Quicksand" pitchFamily="2" charset="0"/>
            </a:endParaRPr>
          </a:p>
          <a:p>
            <a:pPr marL="285750" indent="-285750">
              <a:buFontTx/>
              <a:buChar char="-"/>
            </a:pPr>
            <a:endParaRPr lang="en-US" sz="1700" b="0" strike="noStrike" spc="-1">
              <a:latin typeface="Quicksand" pitchFamily="2" charset="0"/>
            </a:endParaRPr>
          </a:p>
          <a:p>
            <a:pPr marL="285750" indent="-285750">
              <a:lnSpc>
                <a:spcPct val="150000"/>
              </a:lnSpc>
              <a:buFontTx/>
              <a:buChar char="-"/>
            </a:pPr>
            <a:r>
              <a:rPr lang="vi-VN" sz="1700" b="0" strike="noStrike" spc="-1">
                <a:latin typeface="Quicksand" pitchFamily="2" charset="0"/>
              </a:rPr>
              <a:t>Ở đây ta sử dụng</a:t>
            </a:r>
            <a:r>
              <a:rPr lang="en-US" sz="1700" b="0" strike="noStrike" spc="-1">
                <a:latin typeface="Quicksand" pitchFamily="2" charset="0"/>
              </a:rPr>
              <a:t> module</a:t>
            </a:r>
            <a:r>
              <a:rPr lang="vi-VN" sz="1700" b="0" strike="noStrike" spc="-1">
                <a:latin typeface="Quicksand" pitchFamily="2" charset="0"/>
              </a:rPr>
              <a:t> </a:t>
            </a:r>
            <a:r>
              <a:rPr lang="vi-VN" sz="1700" b="1" strike="noStrike" spc="-1">
                <a:latin typeface="Quicksand" pitchFamily="2" charset="0"/>
              </a:rPr>
              <a:t>Validator</a:t>
            </a:r>
            <a:r>
              <a:rPr lang="vi-VN" sz="1700" b="0" strike="noStrike" spc="-1">
                <a:latin typeface="Quicksand" pitchFamily="2" charset="0"/>
              </a:rPr>
              <a:t> để làm bộ lọc dữ liệu.</a:t>
            </a:r>
            <a:endParaRPr lang="en-US" sz="1700" b="0" strike="noStrike" spc="-1">
              <a:latin typeface="Quicksand" pitchFamily="2" charset="0"/>
            </a:endParaRPr>
          </a:p>
        </p:txBody>
      </p:sp>
      <p:pic>
        <p:nvPicPr>
          <p:cNvPr id="9" name="Picture 8" descr="Text&#10;&#10;Description automatically generated">
            <a:extLst>
              <a:ext uri="{FF2B5EF4-FFF2-40B4-BE49-F238E27FC236}">
                <a16:creationId xmlns:a16="http://schemas.microsoft.com/office/drawing/2014/main" id="{0363C71F-95DD-C1BD-E682-8B49D6AD7EED}"/>
              </a:ext>
            </a:extLst>
          </p:cNvPr>
          <p:cNvPicPr>
            <a:picLocks noChangeAspect="1"/>
          </p:cNvPicPr>
          <p:nvPr/>
        </p:nvPicPr>
        <p:blipFill>
          <a:blip r:embed="rId2"/>
          <a:stretch>
            <a:fillRect/>
          </a:stretch>
        </p:blipFill>
        <p:spPr>
          <a:xfrm>
            <a:off x="2542494" y="3300984"/>
            <a:ext cx="7103835" cy="3469950"/>
          </a:xfrm>
          <a:prstGeom prst="rect">
            <a:avLst/>
          </a:prstGeom>
        </p:spPr>
      </p:pic>
    </p:spTree>
    <p:extLst>
      <p:ext uri="{BB962C8B-B14F-4D97-AF65-F5344CB8AC3E}">
        <p14:creationId xmlns:p14="http://schemas.microsoft.com/office/powerpoint/2010/main" val="30541101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79768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Password Hashing</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914040" y="1456200"/>
            <a:ext cx="8227440" cy="20353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vi-VN" sz="1700" b="0" strike="noStrike" spc="-1">
                <a:latin typeface="Quicksand" pitchFamily="2" charset="0"/>
              </a:rPr>
              <a:t>Mật khẩu người dùng cũng cần được băm trước khi lưu vào database, ở đây sử dụng </a:t>
            </a:r>
            <a:r>
              <a:rPr lang="en-US" sz="1700" b="0" strike="noStrike" spc="-1">
                <a:latin typeface="Quicksand" pitchFamily="2" charset="0"/>
              </a:rPr>
              <a:t>module </a:t>
            </a:r>
            <a:r>
              <a:rPr lang="vi-VN" sz="1700" b="1" strike="noStrike" spc="-1">
                <a:latin typeface="Quicksand" pitchFamily="2" charset="0"/>
              </a:rPr>
              <a:t>bcrypt</a:t>
            </a:r>
            <a:r>
              <a:rPr lang="vi-VN" sz="1700" b="0" strike="noStrike" spc="-1">
                <a:latin typeface="Quicksand" pitchFamily="2" charset="0"/>
              </a:rPr>
              <a:t> để thực hiện hashing </a:t>
            </a:r>
            <a:r>
              <a:rPr lang="en-US" sz="1700" b="0" strike="noStrike" spc="-1">
                <a:latin typeface="Quicksand" pitchFamily="2" charset="0"/>
              </a:rPr>
              <a:t>mật khẩu.</a:t>
            </a:r>
          </a:p>
        </p:txBody>
      </p:sp>
      <p:pic>
        <p:nvPicPr>
          <p:cNvPr id="7" name="Picture 6" descr="Text&#10;&#10;Description automatically generated">
            <a:extLst>
              <a:ext uri="{FF2B5EF4-FFF2-40B4-BE49-F238E27FC236}">
                <a16:creationId xmlns:a16="http://schemas.microsoft.com/office/drawing/2014/main" id="{3CA3CF58-98EF-25BF-049C-838E693D0757}"/>
              </a:ext>
            </a:extLst>
          </p:cNvPr>
          <p:cNvPicPr>
            <a:picLocks noChangeAspect="1"/>
          </p:cNvPicPr>
          <p:nvPr/>
        </p:nvPicPr>
        <p:blipFill>
          <a:blip r:embed="rId2"/>
          <a:stretch>
            <a:fillRect/>
          </a:stretch>
        </p:blipFill>
        <p:spPr>
          <a:xfrm>
            <a:off x="1493067" y="2637941"/>
            <a:ext cx="9202689" cy="3632899"/>
          </a:xfrm>
          <a:prstGeom prst="rect">
            <a:avLst/>
          </a:prstGeom>
        </p:spPr>
      </p:pic>
    </p:spTree>
    <p:extLst>
      <p:ext uri="{BB962C8B-B14F-4D97-AF65-F5344CB8AC3E}">
        <p14:creationId xmlns:p14="http://schemas.microsoft.com/office/powerpoint/2010/main" val="24340585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44675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CSRF Prevention</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914040" y="1456200"/>
            <a:ext cx="10854288" cy="20353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5750">
              <a:lnSpc>
                <a:spcPct val="150000"/>
              </a:lnSpc>
              <a:buFontTx/>
              <a:buChar char="-"/>
            </a:pPr>
            <a:r>
              <a:rPr lang="vi-VN" sz="1700" b="0" strike="noStrike" spc="-1">
                <a:latin typeface="Quicksand" pitchFamily="2" charset="0"/>
              </a:rPr>
              <a:t>Ở đây ta sẽ ngăn chặn các cuộc tấn công CSRF sử dụng phương pháp </a:t>
            </a:r>
            <a:r>
              <a:rPr lang="vi-VN" sz="1700" b="1" strike="noStrike" spc="-1">
                <a:latin typeface="Quicksand" pitchFamily="2" charset="0"/>
              </a:rPr>
              <a:t>Token Based Mitigation</a:t>
            </a:r>
            <a:r>
              <a:rPr lang="vi-VN" sz="1700" b="0" strike="noStrike" spc="-1">
                <a:latin typeface="Quicksand" pitchFamily="2" charset="0"/>
              </a:rPr>
              <a:t>. Đây là một trong những cách phổ biến nhất cũng như được khuyến cáo sử dụng. </a:t>
            </a:r>
          </a:p>
          <a:p>
            <a:pPr marL="285750" indent="-285750">
              <a:lnSpc>
                <a:spcPct val="150000"/>
              </a:lnSpc>
              <a:buFontTx/>
              <a:buChar char="-"/>
            </a:pPr>
            <a:r>
              <a:rPr lang="vi-VN" sz="1700" b="0" strike="noStrike" spc="-1">
                <a:latin typeface="Quicksand" pitchFamily="2" charset="0"/>
              </a:rPr>
              <a:t>Ứng dụng sẽ generate một token khác biệt mỗi một user session cho mỗi request khác nhau (per-request tokens). Per-request tokens sẽ an toàn hơn rất nhiều so với per-session tokens.</a:t>
            </a:r>
          </a:p>
          <a:p>
            <a:pPr marL="285750" indent="-285750">
              <a:lnSpc>
                <a:spcPct val="150000"/>
              </a:lnSpc>
              <a:buFontTx/>
              <a:buChar char="-"/>
            </a:pPr>
            <a:r>
              <a:rPr lang="vi-VN" sz="1700" b="0" strike="noStrike" spc="-1">
                <a:latin typeface="Quicksand" pitchFamily="2" charset="0"/>
              </a:rPr>
              <a:t>Sử dụng thư viện </a:t>
            </a:r>
            <a:r>
              <a:rPr lang="vi-VN" sz="1700" b="1" strike="noStrike" spc="-1">
                <a:latin typeface="Quicksand" pitchFamily="2" charset="0"/>
              </a:rPr>
              <a:t>csurf</a:t>
            </a:r>
            <a:r>
              <a:rPr lang="vi-VN" sz="1700" b="0" strike="noStrike" spc="-1">
                <a:latin typeface="Quicksand" pitchFamily="2" charset="0"/>
              </a:rPr>
              <a:t> để cấu hình cũng như tự động generate các tokens tương ứng.</a:t>
            </a:r>
          </a:p>
        </p:txBody>
      </p:sp>
      <p:pic>
        <p:nvPicPr>
          <p:cNvPr id="7" name="Picture 6" descr="Text&#10;&#10;Description automatically generated">
            <a:extLst>
              <a:ext uri="{FF2B5EF4-FFF2-40B4-BE49-F238E27FC236}">
                <a16:creationId xmlns:a16="http://schemas.microsoft.com/office/drawing/2014/main" id="{FF884865-5EC3-82E6-16FB-19F484FA3540}"/>
              </a:ext>
            </a:extLst>
          </p:cNvPr>
          <p:cNvPicPr>
            <a:picLocks noChangeAspect="1"/>
          </p:cNvPicPr>
          <p:nvPr/>
        </p:nvPicPr>
        <p:blipFill>
          <a:blip r:embed="rId2"/>
          <a:stretch>
            <a:fillRect/>
          </a:stretch>
        </p:blipFill>
        <p:spPr>
          <a:xfrm>
            <a:off x="1767833" y="3279965"/>
            <a:ext cx="8653157" cy="3415963"/>
          </a:xfrm>
          <a:prstGeom prst="rect">
            <a:avLst/>
          </a:prstGeom>
        </p:spPr>
      </p:pic>
    </p:spTree>
    <p:extLst>
      <p:ext uri="{BB962C8B-B14F-4D97-AF65-F5344CB8AC3E}">
        <p14:creationId xmlns:p14="http://schemas.microsoft.com/office/powerpoint/2010/main" val="1214412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44675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CSRF Prevention</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914040" y="1456200"/>
            <a:ext cx="10854288" cy="20353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5750">
              <a:lnSpc>
                <a:spcPct val="150000"/>
              </a:lnSpc>
              <a:buFontTx/>
              <a:buChar char="-"/>
            </a:pPr>
            <a:r>
              <a:rPr lang="vi-VN" sz="1700" b="0" strike="noStrike" spc="-1">
                <a:latin typeface="Quicksand" pitchFamily="2" charset="0"/>
              </a:rPr>
              <a:t>Ở đây ta sẽ ngăn chặn các cuộc tấn công CSRF sử dụng phương pháp </a:t>
            </a:r>
            <a:r>
              <a:rPr lang="vi-VN" sz="1700" b="1" strike="noStrike" spc="-1">
                <a:latin typeface="Quicksand" pitchFamily="2" charset="0"/>
              </a:rPr>
              <a:t>Token Based Mitigation</a:t>
            </a:r>
            <a:r>
              <a:rPr lang="vi-VN" sz="1700" b="0" strike="noStrike" spc="-1">
                <a:latin typeface="Quicksand" pitchFamily="2" charset="0"/>
              </a:rPr>
              <a:t>. Đây là một trong những cách phổ biến nhất cũng như được khuyến cáo sử dụng. </a:t>
            </a:r>
          </a:p>
          <a:p>
            <a:pPr marL="285750" indent="-285750">
              <a:lnSpc>
                <a:spcPct val="150000"/>
              </a:lnSpc>
              <a:buFontTx/>
              <a:buChar char="-"/>
            </a:pPr>
            <a:r>
              <a:rPr lang="vi-VN" sz="1700" b="0" strike="noStrike" spc="-1">
                <a:latin typeface="Quicksand" pitchFamily="2" charset="0"/>
              </a:rPr>
              <a:t>Ứng dụng sẽ generate một token khác biệt mỗi một user session cho mỗi request khác nhau (per-request tokens). Per-request tokens sẽ an toàn hơn rất nhiều so với per-session tokens.</a:t>
            </a:r>
          </a:p>
          <a:p>
            <a:pPr marL="285750" indent="-285750">
              <a:lnSpc>
                <a:spcPct val="150000"/>
              </a:lnSpc>
              <a:buFontTx/>
              <a:buChar char="-"/>
            </a:pPr>
            <a:r>
              <a:rPr lang="vi-VN" sz="1700" b="0" strike="noStrike" spc="-1">
                <a:latin typeface="Quicksand" pitchFamily="2" charset="0"/>
              </a:rPr>
              <a:t>Sử dụng thư viện </a:t>
            </a:r>
            <a:r>
              <a:rPr lang="vi-VN" sz="1700" b="1" strike="noStrike" spc="-1">
                <a:latin typeface="Quicksand" pitchFamily="2" charset="0"/>
              </a:rPr>
              <a:t>csurf</a:t>
            </a:r>
            <a:r>
              <a:rPr lang="vi-VN" sz="1700" b="0" strike="noStrike" spc="-1">
                <a:latin typeface="Quicksand" pitchFamily="2" charset="0"/>
              </a:rPr>
              <a:t> để cấu hình cũng như tự động generate các tokens tương ứng.</a:t>
            </a:r>
          </a:p>
        </p:txBody>
      </p:sp>
      <p:pic>
        <p:nvPicPr>
          <p:cNvPr id="8" name="Picture 7" descr="A screenshot of a computer&#10;&#10;Description automatically generated with medium confidence">
            <a:extLst>
              <a:ext uri="{FF2B5EF4-FFF2-40B4-BE49-F238E27FC236}">
                <a16:creationId xmlns:a16="http://schemas.microsoft.com/office/drawing/2014/main" id="{9FF028FC-7022-7382-D27A-463F98AF5F26}"/>
              </a:ext>
            </a:extLst>
          </p:cNvPr>
          <p:cNvPicPr>
            <a:picLocks noChangeAspect="1"/>
          </p:cNvPicPr>
          <p:nvPr/>
        </p:nvPicPr>
        <p:blipFill>
          <a:blip r:embed="rId2"/>
          <a:stretch>
            <a:fillRect/>
          </a:stretch>
        </p:blipFill>
        <p:spPr>
          <a:xfrm>
            <a:off x="1656805" y="3583876"/>
            <a:ext cx="9368757" cy="2999804"/>
          </a:xfrm>
          <a:prstGeom prst="rect">
            <a:avLst/>
          </a:prstGeom>
        </p:spPr>
      </p:pic>
    </p:spTree>
    <p:extLst>
      <p:ext uri="{BB962C8B-B14F-4D97-AF65-F5344CB8AC3E}">
        <p14:creationId xmlns:p14="http://schemas.microsoft.com/office/powerpoint/2010/main" val="4581786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279298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Cookie Flags </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913320" y="1185840"/>
            <a:ext cx="10854288" cy="20353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5750">
              <a:lnSpc>
                <a:spcPct val="150000"/>
              </a:lnSpc>
              <a:buFontTx/>
              <a:buChar char="-"/>
            </a:pPr>
            <a:r>
              <a:rPr lang="vi-VN" b="0" strike="noStrike" spc="-1">
                <a:latin typeface="Quicksand" pitchFamily="2" charset="0"/>
              </a:rPr>
              <a:t>Việc sử dụng cookie không đúng cách có thể khiến ứng dụng mắc phải một số lỗ hổng nhất định. Khi sử dụng thư viện </a:t>
            </a:r>
            <a:r>
              <a:rPr lang="vi-VN" b="1" strike="noStrike" spc="-1">
                <a:latin typeface="Quicksand" pitchFamily="2" charset="0"/>
              </a:rPr>
              <a:t>express-cookie</a:t>
            </a:r>
            <a:r>
              <a:rPr lang="vi-VN" b="0" strike="noStrike" spc="-1">
                <a:latin typeface="Quicksand" pitchFamily="2" charset="0"/>
              </a:rPr>
              <a:t>, có một số flag ta cần chú ý như sau.</a:t>
            </a:r>
          </a:p>
          <a:p>
            <a:pPr lvl="1">
              <a:lnSpc>
                <a:spcPct val="150000"/>
              </a:lnSpc>
            </a:pPr>
            <a:r>
              <a:rPr lang="vi-VN" sz="1400" b="1" strike="noStrike" spc="-1">
                <a:latin typeface="Quicksand" pitchFamily="2" charset="0"/>
              </a:rPr>
              <a:t>httpOnly</a:t>
            </a:r>
            <a:r>
              <a:rPr lang="vi-VN" sz="1400" b="0" strike="noStrike" spc="-1">
                <a:latin typeface="Quicksand" pitchFamily="2" charset="0"/>
              </a:rPr>
              <a:t> - ngăn chặn truy cập trái phép cookie từ phía client, một phương pháp để phòng chống các cuộc tấn công XSS.</a:t>
            </a:r>
          </a:p>
          <a:p>
            <a:pPr lvl="1">
              <a:lnSpc>
                <a:spcPct val="150000"/>
              </a:lnSpc>
            </a:pPr>
            <a:r>
              <a:rPr lang="vi-VN" sz="1400" b="1" strike="noStrike" spc="-1">
                <a:latin typeface="Quicksand" pitchFamily="2" charset="0"/>
              </a:rPr>
              <a:t>sameSite</a:t>
            </a:r>
            <a:r>
              <a:rPr lang="vi-VN" sz="1400" b="0" strike="noStrike" spc="-1">
                <a:latin typeface="Quicksand" pitchFamily="2" charset="0"/>
              </a:rPr>
              <a:t> - có thể ngăn chặn việc gửi cookie khỏi những trang web khác, là một biện pháp dùng để phòng chống CSRF</a:t>
            </a:r>
            <a:r>
              <a:rPr lang="en-US" sz="1400" b="0" strike="noStrike" spc="-1">
                <a:latin typeface="Quicksand" pitchFamily="2" charset="0"/>
              </a:rPr>
              <a:t>.</a:t>
            </a:r>
            <a:r>
              <a:rPr lang="vi-VN" sz="1400" b="0" strike="noStrike" spc="-1">
                <a:latin typeface="Quicksand" pitchFamily="2" charset="0"/>
              </a:rPr>
              <a:t> </a:t>
            </a:r>
            <a:r>
              <a:rPr lang="vi-VN" sz="1400" b="1" strike="noStrike" spc="-1">
                <a:latin typeface="Quicksand" pitchFamily="2" charset="0"/>
              </a:rPr>
              <a:t>Secure</a:t>
            </a:r>
            <a:r>
              <a:rPr lang="vi-VN" sz="1400" b="0" strike="noStrike" spc="-1">
                <a:latin typeface="Quicksand" pitchFamily="2" charset="0"/>
              </a:rPr>
              <a:t> - cookie chỉ được gửi khi kết nối đó là HTTPS.</a:t>
            </a:r>
          </a:p>
          <a:p>
            <a:pPr marL="285750" indent="-285750">
              <a:lnSpc>
                <a:spcPct val="150000"/>
              </a:lnSpc>
              <a:buFontTx/>
              <a:buChar char="-"/>
            </a:pPr>
            <a:r>
              <a:rPr lang="vi-VN" sz="1700" b="0" strike="noStrike" spc="-1">
                <a:latin typeface="Quicksand" pitchFamily="2" charset="0"/>
              </a:rPr>
              <a:t>Ở đây, httpOnly mặc định đã được bật là true. Còn Secure chỉ áp dùng với các trang web có sử dụng chứng chỉ SSL, ở đây ta không có. Nên ta sẽ chỉ bật sameSite thành true</a:t>
            </a:r>
          </a:p>
        </p:txBody>
      </p:sp>
      <p:pic>
        <p:nvPicPr>
          <p:cNvPr id="7" name="Picture 6" descr="Text&#10;&#10;Description automatically generated">
            <a:extLst>
              <a:ext uri="{FF2B5EF4-FFF2-40B4-BE49-F238E27FC236}">
                <a16:creationId xmlns:a16="http://schemas.microsoft.com/office/drawing/2014/main" id="{CF2AB428-C8C5-A782-ACE0-39784EC1CBA9}"/>
              </a:ext>
            </a:extLst>
          </p:cNvPr>
          <p:cNvPicPr>
            <a:picLocks noChangeAspect="1"/>
          </p:cNvPicPr>
          <p:nvPr/>
        </p:nvPicPr>
        <p:blipFill>
          <a:blip r:embed="rId2"/>
          <a:stretch>
            <a:fillRect/>
          </a:stretch>
        </p:blipFill>
        <p:spPr>
          <a:xfrm>
            <a:off x="1695419" y="3566160"/>
            <a:ext cx="8797985" cy="3473136"/>
          </a:xfrm>
          <a:prstGeom prst="rect">
            <a:avLst/>
          </a:prstGeom>
        </p:spPr>
      </p:pic>
    </p:spTree>
    <p:extLst>
      <p:ext uri="{BB962C8B-B14F-4D97-AF65-F5344CB8AC3E}">
        <p14:creationId xmlns:p14="http://schemas.microsoft.com/office/powerpoint/2010/main" val="1702178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48419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Brute Force Prevention</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913320" y="1185840"/>
            <a:ext cx="10854288" cy="2035368"/>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5750">
              <a:lnSpc>
                <a:spcPct val="150000"/>
              </a:lnSpc>
              <a:buFontTx/>
              <a:buChar char="-"/>
            </a:pPr>
            <a:r>
              <a:rPr lang="vi-VN" b="0" strike="noStrike" spc="-1">
                <a:latin typeface="Quicksand" pitchFamily="2" charset="0"/>
              </a:rPr>
              <a:t>Brute Force là một cuộc tấn công cơ bản và phổ biến đối với tất cá các ứng dụng web. Hacker có thể sử dụng brute force để đoán mật khẩu, do đó cần đề phòng những trường hợp như vậy, đặc biệt là với các trang đăng nhập.</a:t>
            </a:r>
          </a:p>
          <a:p>
            <a:pPr marL="285750" indent="-285750">
              <a:lnSpc>
                <a:spcPct val="150000"/>
              </a:lnSpc>
              <a:buFontTx/>
              <a:buChar char="-"/>
            </a:pPr>
            <a:r>
              <a:rPr lang="vi-VN" b="0" strike="noStrike" spc="-1">
                <a:latin typeface="Quicksand" pitchFamily="2" charset="0"/>
              </a:rPr>
              <a:t>Để phòng chống brute force, ta có thể sử dụng </a:t>
            </a:r>
            <a:r>
              <a:rPr lang="vi-VN" b="1" strike="noStrike" spc="-1">
                <a:latin typeface="Quicksand" pitchFamily="2" charset="0"/>
              </a:rPr>
              <a:t>captcha</a:t>
            </a:r>
            <a:r>
              <a:rPr lang="vi-VN" b="0" strike="noStrike" spc="-1">
                <a:latin typeface="Quicksand" pitchFamily="2" charset="0"/>
              </a:rPr>
              <a:t>, hoặc như ở đây, ta sẽ giới hạn các request lại bằng cách sử dụng module </a:t>
            </a:r>
            <a:r>
              <a:rPr lang="vi-VN" b="1" strike="noStrike" spc="-1">
                <a:latin typeface="Quicksand" pitchFamily="2" charset="0"/>
              </a:rPr>
              <a:t>express-rate-limit</a:t>
            </a:r>
            <a:r>
              <a:rPr lang="en-US" b="0" strike="noStrike" spc="-1">
                <a:latin typeface="Quicksand" pitchFamily="2" charset="0"/>
              </a:rPr>
              <a:t> </a:t>
            </a:r>
            <a:r>
              <a:rPr lang="vi-VN" b="0" strike="noStrike" spc="-1">
                <a:latin typeface="Quicksand" pitchFamily="2" charset="0"/>
              </a:rPr>
              <a:t>:</a:t>
            </a:r>
          </a:p>
        </p:txBody>
      </p:sp>
      <p:pic>
        <p:nvPicPr>
          <p:cNvPr id="8" name="Picture 7" descr="Text&#10;&#10;Description automatically generated">
            <a:extLst>
              <a:ext uri="{FF2B5EF4-FFF2-40B4-BE49-F238E27FC236}">
                <a16:creationId xmlns:a16="http://schemas.microsoft.com/office/drawing/2014/main" id="{28B66098-7B80-F0CE-ABEB-F89AA550412C}"/>
              </a:ext>
            </a:extLst>
          </p:cNvPr>
          <p:cNvPicPr>
            <a:picLocks noChangeAspect="1"/>
          </p:cNvPicPr>
          <p:nvPr/>
        </p:nvPicPr>
        <p:blipFill>
          <a:blip r:embed="rId2"/>
          <a:stretch>
            <a:fillRect/>
          </a:stretch>
        </p:blipFill>
        <p:spPr>
          <a:xfrm>
            <a:off x="2119090" y="3298122"/>
            <a:ext cx="7950644" cy="3587134"/>
          </a:xfrm>
          <a:prstGeom prst="rect">
            <a:avLst/>
          </a:prstGeom>
        </p:spPr>
      </p:pic>
    </p:spTree>
    <p:extLst>
      <p:ext uri="{BB962C8B-B14F-4D97-AF65-F5344CB8AC3E}">
        <p14:creationId xmlns:p14="http://schemas.microsoft.com/office/powerpoint/2010/main" val="1366764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4841944"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Brute Force Prevention</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pic>
        <p:nvPicPr>
          <p:cNvPr id="3" name="Picture 2">
            <a:extLst>
              <a:ext uri="{FF2B5EF4-FFF2-40B4-BE49-F238E27FC236}">
                <a16:creationId xmlns:a16="http://schemas.microsoft.com/office/drawing/2014/main" id="{5E176AF8-16BE-D545-CD83-AA750803287A}"/>
              </a:ext>
            </a:extLst>
          </p:cNvPr>
          <p:cNvPicPr>
            <a:picLocks noChangeAspect="1"/>
          </p:cNvPicPr>
          <p:nvPr/>
        </p:nvPicPr>
        <p:blipFill>
          <a:blip r:embed="rId2"/>
          <a:stretch>
            <a:fillRect/>
          </a:stretch>
        </p:blipFill>
        <p:spPr>
          <a:xfrm>
            <a:off x="1886041" y="1587383"/>
            <a:ext cx="8416742" cy="4804273"/>
          </a:xfrm>
          <a:prstGeom prst="rect">
            <a:avLst/>
          </a:prstGeom>
        </p:spPr>
      </p:pic>
    </p:spTree>
    <p:extLst>
      <p:ext uri="{BB962C8B-B14F-4D97-AF65-F5344CB8AC3E}">
        <p14:creationId xmlns:p14="http://schemas.microsoft.com/office/powerpoint/2010/main" val="1944259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30A3DC"/>
        </a:solidFill>
        <a:effectLst/>
      </p:bgPr>
    </p:bg>
    <p:spTree>
      <p:nvGrpSpPr>
        <p:cNvPr id="1" name=""/>
        <p:cNvGrpSpPr/>
        <p:nvPr/>
      </p:nvGrpSpPr>
      <p:grpSpPr>
        <a:xfrm>
          <a:off x="0" y="0"/>
          <a:ext cx="0" cy="0"/>
          <a:chOff x="0" y="0"/>
          <a:chExt cx="0" cy="0"/>
        </a:xfrm>
      </p:grpSpPr>
      <p:sp>
        <p:nvSpPr>
          <p:cNvPr id="135" name="Freeform 25"/>
          <p:cNvSpPr/>
          <p:nvPr/>
        </p:nvSpPr>
        <p:spPr>
          <a:xfrm>
            <a:off x="1136160" y="5827680"/>
            <a:ext cx="857880" cy="705600"/>
          </a:xfrm>
          <a:custGeom>
            <a:avLst/>
            <a:gdLst/>
            <a:ahLst/>
            <a:cxnLst/>
            <a:rect l="l" t="t" r="r" b="b"/>
            <a:pathLst>
              <a:path w="531" h="437">
                <a:moveTo>
                  <a:pt x="510" y="194"/>
                </a:moveTo>
                <a:cubicBezTo>
                  <a:pt x="493" y="165"/>
                  <a:pt x="465" y="148"/>
                  <a:pt x="438" y="148"/>
                </a:cubicBezTo>
                <a:cubicBezTo>
                  <a:pt x="435" y="148"/>
                  <a:pt x="432" y="148"/>
                  <a:pt x="429" y="148"/>
                </a:cubicBezTo>
                <a:cubicBezTo>
                  <a:pt x="425" y="135"/>
                  <a:pt x="409" y="98"/>
                  <a:pt x="361" y="98"/>
                </a:cubicBezTo>
                <a:cubicBezTo>
                  <a:pt x="355" y="98"/>
                  <a:pt x="347" y="98"/>
                  <a:pt x="340" y="100"/>
                </a:cubicBezTo>
                <a:cubicBezTo>
                  <a:pt x="336" y="78"/>
                  <a:pt x="315" y="3"/>
                  <a:pt x="221" y="0"/>
                </a:cubicBezTo>
                <a:cubicBezTo>
                  <a:pt x="219" y="0"/>
                  <a:pt x="217" y="0"/>
                  <a:pt x="214" y="0"/>
                </a:cubicBezTo>
                <a:cubicBezTo>
                  <a:pt x="137" y="0"/>
                  <a:pt x="107" y="45"/>
                  <a:pt x="99" y="60"/>
                </a:cubicBezTo>
                <a:cubicBezTo>
                  <a:pt x="90" y="57"/>
                  <a:pt x="69" y="50"/>
                  <a:pt x="45" y="50"/>
                </a:cubicBezTo>
                <a:cubicBezTo>
                  <a:pt x="29" y="50"/>
                  <a:pt x="13" y="53"/>
                  <a:pt x="0" y="60"/>
                </a:cubicBezTo>
                <a:cubicBezTo>
                  <a:pt x="0" y="391"/>
                  <a:pt x="0" y="391"/>
                  <a:pt x="0" y="391"/>
                </a:cubicBezTo>
                <a:cubicBezTo>
                  <a:pt x="15" y="411"/>
                  <a:pt x="44" y="437"/>
                  <a:pt x="93" y="437"/>
                </a:cubicBezTo>
                <a:cubicBezTo>
                  <a:pt x="101" y="437"/>
                  <a:pt x="108" y="436"/>
                  <a:pt x="116" y="435"/>
                </a:cubicBezTo>
                <a:cubicBezTo>
                  <a:pt x="186" y="425"/>
                  <a:pt x="207" y="396"/>
                  <a:pt x="213" y="380"/>
                </a:cubicBezTo>
                <a:cubicBezTo>
                  <a:pt x="224" y="393"/>
                  <a:pt x="250" y="417"/>
                  <a:pt x="290" y="417"/>
                </a:cubicBezTo>
                <a:cubicBezTo>
                  <a:pt x="295" y="417"/>
                  <a:pt x="301" y="416"/>
                  <a:pt x="307" y="415"/>
                </a:cubicBezTo>
                <a:cubicBezTo>
                  <a:pt x="360" y="406"/>
                  <a:pt x="372" y="367"/>
                  <a:pt x="374" y="351"/>
                </a:cubicBezTo>
                <a:cubicBezTo>
                  <a:pt x="382" y="353"/>
                  <a:pt x="396" y="356"/>
                  <a:pt x="412" y="356"/>
                </a:cubicBezTo>
                <a:cubicBezTo>
                  <a:pt x="444" y="356"/>
                  <a:pt x="487" y="346"/>
                  <a:pt x="512" y="301"/>
                </a:cubicBezTo>
                <a:cubicBezTo>
                  <a:pt x="531" y="268"/>
                  <a:pt x="530" y="228"/>
                  <a:pt x="510" y="194"/>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37" name="Freeform 12"/>
          <p:cNvSpPr/>
          <p:nvPr/>
        </p:nvSpPr>
        <p:spPr>
          <a:xfrm>
            <a:off x="713880" y="3240"/>
            <a:ext cx="3682800" cy="1308960"/>
          </a:xfrm>
          <a:custGeom>
            <a:avLst/>
            <a:gdLst/>
            <a:ahLst/>
            <a:cxnLst/>
            <a:rect l="l" t="t" r="r" b="b"/>
            <a:pathLst>
              <a:path w="1236" h="439">
                <a:moveTo>
                  <a:pt x="1166" y="0"/>
                </a:moveTo>
                <a:cubicBezTo>
                  <a:pt x="50" y="0"/>
                  <a:pt x="50" y="0"/>
                  <a:pt x="50" y="0"/>
                </a:cubicBezTo>
                <a:cubicBezTo>
                  <a:pt x="45" y="6"/>
                  <a:pt x="40" y="13"/>
                  <a:pt x="36" y="20"/>
                </a:cubicBezTo>
                <a:cubicBezTo>
                  <a:pt x="2" y="78"/>
                  <a:pt x="0" y="147"/>
                  <a:pt x="31" y="204"/>
                </a:cubicBezTo>
                <a:cubicBezTo>
                  <a:pt x="74" y="282"/>
                  <a:pt x="149" y="299"/>
                  <a:pt x="204" y="299"/>
                </a:cubicBezTo>
                <a:cubicBezTo>
                  <a:pt x="233" y="299"/>
                  <a:pt x="257" y="294"/>
                  <a:pt x="270" y="291"/>
                </a:cubicBezTo>
                <a:cubicBezTo>
                  <a:pt x="274" y="318"/>
                  <a:pt x="295" y="385"/>
                  <a:pt x="385" y="401"/>
                </a:cubicBezTo>
                <a:cubicBezTo>
                  <a:pt x="395" y="403"/>
                  <a:pt x="406" y="404"/>
                  <a:pt x="415" y="404"/>
                </a:cubicBezTo>
                <a:cubicBezTo>
                  <a:pt x="483" y="404"/>
                  <a:pt x="528" y="363"/>
                  <a:pt x="548" y="340"/>
                </a:cubicBezTo>
                <a:cubicBezTo>
                  <a:pt x="558" y="369"/>
                  <a:pt x="594" y="418"/>
                  <a:pt x="714" y="436"/>
                </a:cubicBezTo>
                <a:cubicBezTo>
                  <a:pt x="728" y="438"/>
                  <a:pt x="741" y="439"/>
                  <a:pt x="754" y="439"/>
                </a:cubicBezTo>
                <a:cubicBezTo>
                  <a:pt x="870" y="439"/>
                  <a:pt x="921" y="355"/>
                  <a:pt x="934" y="328"/>
                </a:cubicBezTo>
                <a:cubicBezTo>
                  <a:pt x="953" y="334"/>
                  <a:pt x="971" y="337"/>
                  <a:pt x="988" y="337"/>
                </a:cubicBezTo>
                <a:cubicBezTo>
                  <a:pt x="1053" y="337"/>
                  <a:pt x="1084" y="296"/>
                  <a:pt x="1092" y="281"/>
                </a:cubicBezTo>
                <a:cubicBezTo>
                  <a:pt x="1138" y="280"/>
                  <a:pt x="1182" y="248"/>
                  <a:pt x="1208" y="197"/>
                </a:cubicBezTo>
                <a:cubicBezTo>
                  <a:pt x="1236" y="140"/>
                  <a:pt x="1234" y="77"/>
                  <a:pt x="1201" y="34"/>
                </a:cubicBezTo>
                <a:cubicBezTo>
                  <a:pt x="1191" y="20"/>
                  <a:pt x="1179" y="9"/>
                  <a:pt x="1166" y="0"/>
                </a:cubicBez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138" name="Freeform 13"/>
          <p:cNvSpPr/>
          <p:nvPr/>
        </p:nvSpPr>
        <p:spPr>
          <a:xfrm>
            <a:off x="-1080" y="633240"/>
            <a:ext cx="1384920" cy="959760"/>
          </a:xfrm>
          <a:custGeom>
            <a:avLst/>
            <a:gdLst/>
            <a:ahLst/>
            <a:cxnLst/>
            <a:rect l="l" t="t" r="r" b="b"/>
            <a:pathLst>
              <a:path w="465" h="322">
                <a:moveTo>
                  <a:pt x="450" y="149"/>
                </a:moveTo>
                <a:cubicBezTo>
                  <a:pt x="430" y="123"/>
                  <a:pt x="398" y="119"/>
                  <a:pt x="381" y="119"/>
                </a:cubicBezTo>
                <a:cubicBezTo>
                  <a:pt x="377" y="119"/>
                  <a:pt x="374" y="120"/>
                  <a:pt x="371" y="120"/>
                </a:cubicBezTo>
                <a:cubicBezTo>
                  <a:pt x="373" y="109"/>
                  <a:pt x="372" y="82"/>
                  <a:pt x="343" y="55"/>
                </a:cubicBezTo>
                <a:cubicBezTo>
                  <a:pt x="330" y="43"/>
                  <a:pt x="313" y="37"/>
                  <a:pt x="294" y="37"/>
                </a:cubicBezTo>
                <a:cubicBezTo>
                  <a:pt x="276" y="37"/>
                  <a:pt x="261" y="42"/>
                  <a:pt x="254" y="45"/>
                </a:cubicBezTo>
                <a:cubicBezTo>
                  <a:pt x="248" y="34"/>
                  <a:pt x="227" y="0"/>
                  <a:pt x="169" y="0"/>
                </a:cubicBezTo>
                <a:cubicBezTo>
                  <a:pt x="168" y="0"/>
                  <a:pt x="166" y="0"/>
                  <a:pt x="164" y="0"/>
                </a:cubicBezTo>
                <a:cubicBezTo>
                  <a:pt x="95" y="3"/>
                  <a:pt x="80" y="58"/>
                  <a:pt x="77" y="74"/>
                </a:cubicBezTo>
                <a:cubicBezTo>
                  <a:pt x="71" y="73"/>
                  <a:pt x="66" y="72"/>
                  <a:pt x="61" y="72"/>
                </a:cubicBezTo>
                <a:cubicBezTo>
                  <a:pt x="26" y="72"/>
                  <a:pt x="14" y="100"/>
                  <a:pt x="11" y="110"/>
                </a:cubicBezTo>
                <a:cubicBezTo>
                  <a:pt x="9" y="109"/>
                  <a:pt x="7" y="109"/>
                  <a:pt x="5" y="109"/>
                </a:cubicBezTo>
                <a:cubicBezTo>
                  <a:pt x="3" y="109"/>
                  <a:pt x="2" y="109"/>
                  <a:pt x="0" y="109"/>
                </a:cubicBezTo>
                <a:cubicBezTo>
                  <a:pt x="0" y="260"/>
                  <a:pt x="0" y="260"/>
                  <a:pt x="0" y="260"/>
                </a:cubicBezTo>
                <a:cubicBezTo>
                  <a:pt x="8" y="262"/>
                  <a:pt x="16" y="262"/>
                  <a:pt x="23" y="262"/>
                </a:cubicBezTo>
                <a:cubicBezTo>
                  <a:pt x="36" y="262"/>
                  <a:pt x="46" y="261"/>
                  <a:pt x="51" y="259"/>
                </a:cubicBezTo>
                <a:cubicBezTo>
                  <a:pt x="53" y="271"/>
                  <a:pt x="62" y="299"/>
                  <a:pt x="101" y="306"/>
                </a:cubicBezTo>
                <a:cubicBezTo>
                  <a:pt x="105" y="307"/>
                  <a:pt x="110" y="307"/>
                  <a:pt x="114" y="307"/>
                </a:cubicBezTo>
                <a:cubicBezTo>
                  <a:pt x="143" y="307"/>
                  <a:pt x="162" y="290"/>
                  <a:pt x="170" y="280"/>
                </a:cubicBezTo>
                <a:cubicBezTo>
                  <a:pt x="175" y="292"/>
                  <a:pt x="190" y="314"/>
                  <a:pt x="242" y="321"/>
                </a:cubicBezTo>
                <a:cubicBezTo>
                  <a:pt x="247" y="322"/>
                  <a:pt x="253" y="322"/>
                  <a:pt x="258" y="322"/>
                </a:cubicBezTo>
                <a:cubicBezTo>
                  <a:pt x="308" y="322"/>
                  <a:pt x="330" y="286"/>
                  <a:pt x="336" y="275"/>
                </a:cubicBezTo>
                <a:cubicBezTo>
                  <a:pt x="344" y="278"/>
                  <a:pt x="351" y="279"/>
                  <a:pt x="359" y="279"/>
                </a:cubicBezTo>
                <a:cubicBezTo>
                  <a:pt x="386" y="279"/>
                  <a:pt x="399" y="261"/>
                  <a:pt x="403" y="255"/>
                </a:cubicBezTo>
                <a:cubicBezTo>
                  <a:pt x="423" y="254"/>
                  <a:pt x="442" y="241"/>
                  <a:pt x="452" y="219"/>
                </a:cubicBezTo>
                <a:cubicBezTo>
                  <a:pt x="465" y="195"/>
                  <a:pt x="464" y="168"/>
                  <a:pt x="450" y="149"/>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39" name="Freeform 14"/>
          <p:cNvSpPr/>
          <p:nvPr/>
        </p:nvSpPr>
        <p:spPr>
          <a:xfrm>
            <a:off x="-1080" y="3240"/>
            <a:ext cx="1540440" cy="1031040"/>
          </a:xfrm>
          <a:custGeom>
            <a:avLst/>
            <a:gdLst/>
            <a:ahLst/>
            <a:cxnLst/>
            <a:rect l="l" t="t" r="r" b="b"/>
            <a:pathLst>
              <a:path w="517" h="346">
                <a:moveTo>
                  <a:pt x="495" y="93"/>
                </a:moveTo>
                <a:cubicBezTo>
                  <a:pt x="466" y="55"/>
                  <a:pt x="420" y="50"/>
                  <a:pt x="395" y="50"/>
                </a:cubicBezTo>
                <a:cubicBezTo>
                  <a:pt x="389" y="50"/>
                  <a:pt x="384" y="50"/>
                  <a:pt x="381" y="50"/>
                </a:cubicBezTo>
                <a:cubicBezTo>
                  <a:pt x="382" y="40"/>
                  <a:pt x="382" y="21"/>
                  <a:pt x="372" y="0"/>
                </a:cubicBezTo>
                <a:cubicBezTo>
                  <a:pt x="0" y="0"/>
                  <a:pt x="0" y="0"/>
                  <a:pt x="0" y="0"/>
                </a:cubicBezTo>
                <a:cubicBezTo>
                  <a:pt x="0" y="324"/>
                  <a:pt x="0" y="324"/>
                  <a:pt x="0" y="324"/>
                </a:cubicBezTo>
                <a:cubicBezTo>
                  <a:pt x="1" y="324"/>
                  <a:pt x="3" y="324"/>
                  <a:pt x="4" y="324"/>
                </a:cubicBezTo>
                <a:cubicBezTo>
                  <a:pt x="46" y="324"/>
                  <a:pt x="74" y="299"/>
                  <a:pt x="87" y="285"/>
                </a:cubicBezTo>
                <a:cubicBezTo>
                  <a:pt x="94" y="302"/>
                  <a:pt x="116" y="333"/>
                  <a:pt x="191" y="344"/>
                </a:cubicBezTo>
                <a:cubicBezTo>
                  <a:pt x="199" y="345"/>
                  <a:pt x="208" y="346"/>
                  <a:pt x="215" y="346"/>
                </a:cubicBezTo>
                <a:cubicBezTo>
                  <a:pt x="288" y="346"/>
                  <a:pt x="320" y="294"/>
                  <a:pt x="328" y="277"/>
                </a:cubicBezTo>
                <a:cubicBezTo>
                  <a:pt x="340" y="281"/>
                  <a:pt x="351" y="282"/>
                  <a:pt x="362" y="282"/>
                </a:cubicBezTo>
                <a:cubicBezTo>
                  <a:pt x="402" y="282"/>
                  <a:pt x="421" y="257"/>
                  <a:pt x="427" y="247"/>
                </a:cubicBezTo>
                <a:cubicBezTo>
                  <a:pt x="456" y="247"/>
                  <a:pt x="483" y="227"/>
                  <a:pt x="499" y="195"/>
                </a:cubicBezTo>
                <a:cubicBezTo>
                  <a:pt x="517" y="159"/>
                  <a:pt x="515" y="120"/>
                  <a:pt x="495" y="9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0" name="Freeform 18"/>
          <p:cNvSpPr/>
          <p:nvPr/>
        </p:nvSpPr>
        <p:spPr>
          <a:xfrm>
            <a:off x="10922760" y="1586520"/>
            <a:ext cx="1265040" cy="1040760"/>
          </a:xfrm>
          <a:custGeom>
            <a:avLst/>
            <a:gdLst/>
            <a:ahLst/>
            <a:cxnLst/>
            <a:rect l="l" t="t" r="r" b="b"/>
            <a:pathLst>
              <a:path w="525" h="433">
                <a:moveTo>
                  <a:pt x="525" y="98"/>
                </a:moveTo>
                <a:cubicBezTo>
                  <a:pt x="524" y="99"/>
                  <a:pt x="522" y="99"/>
                  <a:pt x="521" y="99"/>
                </a:cubicBezTo>
                <a:cubicBezTo>
                  <a:pt x="517" y="78"/>
                  <a:pt x="496" y="3"/>
                  <a:pt x="403" y="0"/>
                </a:cubicBezTo>
                <a:cubicBezTo>
                  <a:pt x="401" y="0"/>
                  <a:pt x="399" y="0"/>
                  <a:pt x="397" y="0"/>
                </a:cubicBezTo>
                <a:cubicBezTo>
                  <a:pt x="320" y="0"/>
                  <a:pt x="290" y="45"/>
                  <a:pt x="282" y="60"/>
                </a:cubicBezTo>
                <a:cubicBezTo>
                  <a:pt x="273" y="57"/>
                  <a:pt x="253" y="49"/>
                  <a:pt x="229" y="49"/>
                </a:cubicBezTo>
                <a:cubicBezTo>
                  <a:pt x="203" y="49"/>
                  <a:pt x="181" y="58"/>
                  <a:pt x="163" y="74"/>
                </a:cubicBezTo>
                <a:cubicBezTo>
                  <a:pt x="124" y="110"/>
                  <a:pt x="123" y="146"/>
                  <a:pt x="125" y="161"/>
                </a:cubicBezTo>
                <a:cubicBezTo>
                  <a:pt x="121" y="160"/>
                  <a:pt x="117" y="160"/>
                  <a:pt x="112" y="160"/>
                </a:cubicBezTo>
                <a:cubicBezTo>
                  <a:pt x="89" y="160"/>
                  <a:pt x="46" y="165"/>
                  <a:pt x="20" y="201"/>
                </a:cubicBezTo>
                <a:cubicBezTo>
                  <a:pt x="1" y="225"/>
                  <a:pt x="0" y="261"/>
                  <a:pt x="16" y="294"/>
                </a:cubicBezTo>
                <a:cubicBezTo>
                  <a:pt x="31" y="323"/>
                  <a:pt x="56" y="342"/>
                  <a:pt x="82" y="342"/>
                </a:cubicBezTo>
                <a:cubicBezTo>
                  <a:pt x="87" y="351"/>
                  <a:pt x="105" y="375"/>
                  <a:pt x="142" y="375"/>
                </a:cubicBezTo>
                <a:cubicBezTo>
                  <a:pt x="152" y="375"/>
                  <a:pt x="162" y="373"/>
                  <a:pt x="173" y="370"/>
                </a:cubicBezTo>
                <a:cubicBezTo>
                  <a:pt x="181" y="385"/>
                  <a:pt x="210" y="433"/>
                  <a:pt x="277" y="433"/>
                </a:cubicBezTo>
                <a:cubicBezTo>
                  <a:pt x="284" y="433"/>
                  <a:pt x="292" y="433"/>
                  <a:pt x="300" y="431"/>
                </a:cubicBezTo>
                <a:cubicBezTo>
                  <a:pt x="369" y="421"/>
                  <a:pt x="389" y="393"/>
                  <a:pt x="395" y="377"/>
                </a:cubicBezTo>
                <a:cubicBezTo>
                  <a:pt x="407" y="390"/>
                  <a:pt x="432" y="413"/>
                  <a:pt x="471" y="413"/>
                </a:cubicBezTo>
                <a:cubicBezTo>
                  <a:pt x="477" y="413"/>
                  <a:pt x="483" y="412"/>
                  <a:pt x="489" y="411"/>
                </a:cubicBezTo>
                <a:cubicBezTo>
                  <a:pt x="504" y="409"/>
                  <a:pt x="516" y="403"/>
                  <a:pt x="525" y="397"/>
                </a:cubicBezTo>
                <a:lnTo>
                  <a:pt x="525" y="98"/>
                </a:lnTo>
                <a:close/>
              </a:path>
            </a:pathLst>
          </a:custGeom>
          <a:solidFill>
            <a:schemeClr val="accent1">
              <a:lumMod val="75000"/>
              <a:alpha val="30000"/>
            </a:schemeClr>
          </a:solidFill>
          <a:ln w="0">
            <a:noFill/>
          </a:ln>
        </p:spPr>
        <p:style>
          <a:lnRef idx="0">
            <a:scrgbClr r="0" g="0" b="0"/>
          </a:lnRef>
          <a:fillRef idx="0">
            <a:scrgbClr r="0" g="0" b="0"/>
          </a:fillRef>
          <a:effectRef idx="0">
            <a:scrgbClr r="0" g="0" b="0"/>
          </a:effectRef>
          <a:fontRef idx="minor"/>
        </p:style>
      </p:sp>
      <p:sp>
        <p:nvSpPr>
          <p:cNvPr id="141" name="Freeform 19"/>
          <p:cNvSpPr/>
          <p:nvPr/>
        </p:nvSpPr>
        <p:spPr>
          <a:xfrm>
            <a:off x="8672400" y="-2160"/>
            <a:ext cx="2153160" cy="685080"/>
          </a:xfrm>
          <a:custGeom>
            <a:avLst/>
            <a:gdLst/>
            <a:ahLst/>
            <a:cxnLst/>
            <a:rect l="l" t="t" r="r" b="b"/>
            <a:pathLst>
              <a:path w="894" h="285">
                <a:moveTo>
                  <a:pt x="15" y="0"/>
                </a:moveTo>
                <a:cubicBezTo>
                  <a:pt x="0" y="38"/>
                  <a:pt x="2" y="79"/>
                  <a:pt x="21" y="115"/>
                </a:cubicBezTo>
                <a:cubicBezTo>
                  <a:pt x="52" y="171"/>
                  <a:pt x="107" y="183"/>
                  <a:pt x="146" y="183"/>
                </a:cubicBezTo>
                <a:cubicBezTo>
                  <a:pt x="167" y="183"/>
                  <a:pt x="185" y="180"/>
                  <a:pt x="194" y="178"/>
                </a:cubicBezTo>
                <a:cubicBezTo>
                  <a:pt x="197" y="197"/>
                  <a:pt x="212" y="246"/>
                  <a:pt x="278" y="258"/>
                </a:cubicBezTo>
                <a:cubicBezTo>
                  <a:pt x="285" y="259"/>
                  <a:pt x="293" y="259"/>
                  <a:pt x="300" y="259"/>
                </a:cubicBezTo>
                <a:cubicBezTo>
                  <a:pt x="349" y="259"/>
                  <a:pt x="382" y="230"/>
                  <a:pt x="396" y="214"/>
                </a:cubicBezTo>
                <a:cubicBezTo>
                  <a:pt x="404" y="234"/>
                  <a:pt x="430" y="270"/>
                  <a:pt x="517" y="283"/>
                </a:cubicBezTo>
                <a:cubicBezTo>
                  <a:pt x="527" y="284"/>
                  <a:pt x="536" y="285"/>
                  <a:pt x="546" y="285"/>
                </a:cubicBezTo>
                <a:cubicBezTo>
                  <a:pt x="630" y="285"/>
                  <a:pt x="667" y="224"/>
                  <a:pt x="677" y="205"/>
                </a:cubicBezTo>
                <a:cubicBezTo>
                  <a:pt x="690" y="209"/>
                  <a:pt x="704" y="211"/>
                  <a:pt x="716" y="211"/>
                </a:cubicBezTo>
                <a:cubicBezTo>
                  <a:pt x="763" y="211"/>
                  <a:pt x="785" y="181"/>
                  <a:pt x="792" y="170"/>
                </a:cubicBezTo>
                <a:cubicBezTo>
                  <a:pt x="825" y="169"/>
                  <a:pt x="857" y="146"/>
                  <a:pt x="875" y="109"/>
                </a:cubicBezTo>
                <a:cubicBezTo>
                  <a:pt x="894" y="72"/>
                  <a:pt x="894" y="31"/>
                  <a:pt x="877" y="0"/>
                </a:cubicBezTo>
                <a:lnTo>
                  <a:pt x="15" y="0"/>
                </a:ln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42" name="Freeform 20"/>
          <p:cNvSpPr/>
          <p:nvPr/>
        </p:nvSpPr>
        <p:spPr>
          <a:xfrm>
            <a:off x="9464400" y="-2160"/>
            <a:ext cx="2723400" cy="1885680"/>
          </a:xfrm>
          <a:custGeom>
            <a:avLst/>
            <a:gdLst/>
            <a:ahLst/>
            <a:cxnLst/>
            <a:rect l="l" t="t" r="r" b="b"/>
            <a:pathLst>
              <a:path w="1130" h="784">
                <a:moveTo>
                  <a:pt x="1130" y="0"/>
                </a:moveTo>
                <a:cubicBezTo>
                  <a:pt x="307" y="0"/>
                  <a:pt x="307" y="0"/>
                  <a:pt x="307" y="0"/>
                </a:cubicBezTo>
                <a:cubicBezTo>
                  <a:pt x="266" y="29"/>
                  <a:pt x="249" y="72"/>
                  <a:pt x="242" y="93"/>
                </a:cubicBezTo>
                <a:cubicBezTo>
                  <a:pt x="236" y="92"/>
                  <a:pt x="229" y="92"/>
                  <a:pt x="223" y="92"/>
                </a:cubicBezTo>
                <a:cubicBezTo>
                  <a:pt x="157" y="92"/>
                  <a:pt x="90" y="134"/>
                  <a:pt x="50" y="202"/>
                </a:cubicBezTo>
                <a:cubicBezTo>
                  <a:pt x="2" y="283"/>
                  <a:pt x="0" y="378"/>
                  <a:pt x="44" y="458"/>
                </a:cubicBezTo>
                <a:cubicBezTo>
                  <a:pt x="104" y="566"/>
                  <a:pt x="207" y="589"/>
                  <a:pt x="283" y="589"/>
                </a:cubicBezTo>
                <a:cubicBezTo>
                  <a:pt x="323" y="589"/>
                  <a:pt x="357" y="583"/>
                  <a:pt x="374" y="579"/>
                </a:cubicBezTo>
                <a:cubicBezTo>
                  <a:pt x="381" y="616"/>
                  <a:pt x="410" y="709"/>
                  <a:pt x="535" y="731"/>
                </a:cubicBezTo>
                <a:cubicBezTo>
                  <a:pt x="549" y="734"/>
                  <a:pt x="563" y="735"/>
                  <a:pt x="577" y="735"/>
                </a:cubicBezTo>
                <a:cubicBezTo>
                  <a:pt x="671" y="735"/>
                  <a:pt x="733" y="679"/>
                  <a:pt x="761" y="647"/>
                </a:cubicBezTo>
                <a:cubicBezTo>
                  <a:pt x="775" y="686"/>
                  <a:pt x="825" y="755"/>
                  <a:pt x="992" y="780"/>
                </a:cubicBezTo>
                <a:cubicBezTo>
                  <a:pt x="1010" y="782"/>
                  <a:pt x="1029" y="784"/>
                  <a:pt x="1046" y="784"/>
                </a:cubicBezTo>
                <a:cubicBezTo>
                  <a:pt x="1078" y="784"/>
                  <a:pt x="1105" y="779"/>
                  <a:pt x="1130" y="772"/>
                </a:cubicBezTo>
                <a:lnTo>
                  <a:pt x="1130" y="0"/>
                </a:lnTo>
                <a:close/>
              </a:path>
            </a:pathLst>
          </a:custGeom>
          <a:solidFill>
            <a:schemeClr val="bg1"/>
          </a:solidFill>
          <a:ln w="0">
            <a:noFill/>
          </a:ln>
        </p:spPr>
        <p:style>
          <a:lnRef idx="0">
            <a:scrgbClr r="0" g="0" b="0"/>
          </a:lnRef>
          <a:fillRef idx="0">
            <a:scrgbClr r="0" g="0" b="0"/>
          </a:fillRef>
          <a:effectRef idx="0">
            <a:scrgbClr r="0" g="0" b="0"/>
          </a:effectRef>
          <a:fontRef idx="minor"/>
        </p:style>
      </p:sp>
      <p:sp>
        <p:nvSpPr>
          <p:cNvPr id="143" name="Freeform 30"/>
          <p:cNvSpPr/>
          <p:nvPr/>
        </p:nvSpPr>
        <p:spPr>
          <a:xfrm>
            <a:off x="10515240" y="5840640"/>
            <a:ext cx="965160" cy="587880"/>
          </a:xfrm>
          <a:custGeom>
            <a:avLst/>
            <a:gdLst/>
            <a:ahLst/>
            <a:cxnLst/>
            <a:rect l="l" t="t" r="r" b="b"/>
            <a:pathLst>
              <a:path w="620" h="378">
                <a:moveTo>
                  <a:pt x="378" y="378"/>
                </a:moveTo>
                <a:cubicBezTo>
                  <a:pt x="372" y="378"/>
                  <a:pt x="365" y="378"/>
                  <a:pt x="358" y="377"/>
                </a:cubicBezTo>
                <a:cubicBezTo>
                  <a:pt x="298" y="368"/>
                  <a:pt x="280" y="343"/>
                  <a:pt x="275" y="329"/>
                </a:cubicBezTo>
                <a:cubicBezTo>
                  <a:pt x="265" y="340"/>
                  <a:pt x="243" y="360"/>
                  <a:pt x="209" y="360"/>
                </a:cubicBezTo>
                <a:cubicBezTo>
                  <a:pt x="204" y="360"/>
                  <a:pt x="199" y="360"/>
                  <a:pt x="194" y="359"/>
                </a:cubicBezTo>
                <a:cubicBezTo>
                  <a:pt x="148" y="351"/>
                  <a:pt x="138" y="317"/>
                  <a:pt x="136" y="304"/>
                </a:cubicBezTo>
                <a:cubicBezTo>
                  <a:pt x="129" y="306"/>
                  <a:pt x="117" y="308"/>
                  <a:pt x="103" y="308"/>
                </a:cubicBezTo>
                <a:cubicBezTo>
                  <a:pt x="75" y="308"/>
                  <a:pt x="38" y="300"/>
                  <a:pt x="16" y="260"/>
                </a:cubicBezTo>
                <a:cubicBezTo>
                  <a:pt x="0" y="232"/>
                  <a:pt x="1" y="197"/>
                  <a:pt x="18" y="168"/>
                </a:cubicBezTo>
                <a:cubicBezTo>
                  <a:pt x="33" y="143"/>
                  <a:pt x="57" y="128"/>
                  <a:pt x="81" y="128"/>
                </a:cubicBezTo>
                <a:cubicBezTo>
                  <a:pt x="83" y="128"/>
                  <a:pt x="86" y="128"/>
                  <a:pt x="88" y="129"/>
                </a:cubicBezTo>
                <a:cubicBezTo>
                  <a:pt x="92" y="117"/>
                  <a:pt x="105" y="85"/>
                  <a:pt x="147" y="85"/>
                </a:cubicBezTo>
                <a:cubicBezTo>
                  <a:pt x="153" y="85"/>
                  <a:pt x="159" y="85"/>
                  <a:pt x="165" y="87"/>
                </a:cubicBezTo>
                <a:cubicBezTo>
                  <a:pt x="169" y="68"/>
                  <a:pt x="187" y="3"/>
                  <a:pt x="268" y="1"/>
                </a:cubicBezTo>
                <a:cubicBezTo>
                  <a:pt x="270" y="1"/>
                  <a:pt x="272" y="0"/>
                  <a:pt x="274" y="0"/>
                </a:cubicBezTo>
                <a:cubicBezTo>
                  <a:pt x="341" y="0"/>
                  <a:pt x="367" y="39"/>
                  <a:pt x="373" y="53"/>
                </a:cubicBezTo>
                <a:cubicBezTo>
                  <a:pt x="381" y="50"/>
                  <a:pt x="399" y="43"/>
                  <a:pt x="420" y="43"/>
                </a:cubicBezTo>
                <a:cubicBezTo>
                  <a:pt x="442" y="43"/>
                  <a:pt x="462" y="51"/>
                  <a:pt x="477" y="65"/>
                </a:cubicBezTo>
                <a:cubicBezTo>
                  <a:pt x="512" y="96"/>
                  <a:pt x="512" y="127"/>
                  <a:pt x="511" y="141"/>
                </a:cubicBezTo>
                <a:cubicBezTo>
                  <a:pt x="514" y="140"/>
                  <a:pt x="518" y="140"/>
                  <a:pt x="522" y="140"/>
                </a:cubicBezTo>
                <a:cubicBezTo>
                  <a:pt x="542" y="140"/>
                  <a:pt x="580" y="145"/>
                  <a:pt x="603" y="175"/>
                </a:cubicBezTo>
                <a:cubicBezTo>
                  <a:pt x="619" y="197"/>
                  <a:pt x="620" y="228"/>
                  <a:pt x="606" y="257"/>
                </a:cubicBezTo>
                <a:cubicBezTo>
                  <a:pt x="593" y="282"/>
                  <a:pt x="571" y="298"/>
                  <a:pt x="548" y="299"/>
                </a:cubicBezTo>
                <a:cubicBezTo>
                  <a:pt x="544" y="306"/>
                  <a:pt x="528" y="327"/>
                  <a:pt x="496" y="327"/>
                </a:cubicBezTo>
                <a:cubicBezTo>
                  <a:pt x="487" y="327"/>
                  <a:pt x="478" y="326"/>
                  <a:pt x="469" y="323"/>
                </a:cubicBezTo>
                <a:cubicBezTo>
                  <a:pt x="462" y="336"/>
                  <a:pt x="437" y="378"/>
                  <a:pt x="378" y="378"/>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44" name="Freeform 31"/>
          <p:cNvSpPr/>
          <p:nvPr/>
        </p:nvSpPr>
        <p:spPr>
          <a:xfrm>
            <a:off x="9874440" y="6237720"/>
            <a:ext cx="1311120" cy="627480"/>
          </a:xfrm>
          <a:custGeom>
            <a:avLst/>
            <a:gdLst/>
            <a:ahLst/>
            <a:cxnLst/>
            <a:rect l="l" t="t" r="r" b="b"/>
            <a:pathLst>
              <a:path w="842" h="403">
                <a:moveTo>
                  <a:pt x="73" y="403"/>
                </a:moveTo>
                <a:cubicBezTo>
                  <a:pt x="760" y="403"/>
                  <a:pt x="760" y="403"/>
                  <a:pt x="760" y="403"/>
                </a:cubicBezTo>
                <a:cubicBezTo>
                  <a:pt x="785" y="397"/>
                  <a:pt x="809" y="377"/>
                  <a:pt x="823" y="348"/>
                </a:cubicBezTo>
                <a:cubicBezTo>
                  <a:pt x="842" y="309"/>
                  <a:pt x="841" y="267"/>
                  <a:pt x="819" y="237"/>
                </a:cubicBezTo>
                <a:cubicBezTo>
                  <a:pt x="787" y="196"/>
                  <a:pt x="737" y="189"/>
                  <a:pt x="710" y="189"/>
                </a:cubicBezTo>
                <a:cubicBezTo>
                  <a:pt x="703" y="189"/>
                  <a:pt x="698" y="190"/>
                  <a:pt x="694" y="190"/>
                </a:cubicBezTo>
                <a:cubicBezTo>
                  <a:pt x="696" y="172"/>
                  <a:pt x="695" y="129"/>
                  <a:pt x="648" y="87"/>
                </a:cubicBezTo>
                <a:cubicBezTo>
                  <a:pt x="627" y="68"/>
                  <a:pt x="601" y="58"/>
                  <a:pt x="570" y="58"/>
                </a:cubicBezTo>
                <a:cubicBezTo>
                  <a:pt x="542" y="58"/>
                  <a:pt x="518" y="66"/>
                  <a:pt x="507" y="71"/>
                </a:cubicBezTo>
                <a:cubicBezTo>
                  <a:pt x="498" y="53"/>
                  <a:pt x="463" y="0"/>
                  <a:pt x="372" y="0"/>
                </a:cubicBezTo>
                <a:cubicBezTo>
                  <a:pt x="369" y="0"/>
                  <a:pt x="366" y="0"/>
                  <a:pt x="364" y="0"/>
                </a:cubicBezTo>
                <a:cubicBezTo>
                  <a:pt x="253" y="3"/>
                  <a:pt x="229" y="91"/>
                  <a:pt x="224" y="117"/>
                </a:cubicBezTo>
                <a:cubicBezTo>
                  <a:pt x="215" y="115"/>
                  <a:pt x="207" y="114"/>
                  <a:pt x="199" y="114"/>
                </a:cubicBezTo>
                <a:cubicBezTo>
                  <a:pt x="143" y="114"/>
                  <a:pt x="124" y="158"/>
                  <a:pt x="119" y="174"/>
                </a:cubicBezTo>
                <a:cubicBezTo>
                  <a:pt x="116" y="173"/>
                  <a:pt x="113" y="173"/>
                  <a:pt x="110" y="173"/>
                </a:cubicBezTo>
                <a:cubicBezTo>
                  <a:pt x="77" y="173"/>
                  <a:pt x="45" y="194"/>
                  <a:pt x="25" y="227"/>
                </a:cubicBezTo>
                <a:cubicBezTo>
                  <a:pt x="2" y="267"/>
                  <a:pt x="0" y="314"/>
                  <a:pt x="22" y="353"/>
                </a:cubicBezTo>
                <a:cubicBezTo>
                  <a:pt x="36" y="378"/>
                  <a:pt x="54" y="393"/>
                  <a:pt x="73" y="403"/>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5" name="Freeform 32"/>
          <p:cNvSpPr/>
          <p:nvPr/>
        </p:nvSpPr>
        <p:spPr>
          <a:xfrm>
            <a:off x="10535400" y="5695560"/>
            <a:ext cx="1659240" cy="1169640"/>
          </a:xfrm>
          <a:custGeom>
            <a:avLst/>
            <a:gdLst/>
            <a:ahLst/>
            <a:cxnLst/>
            <a:rect l="l" t="t" r="r" b="b"/>
            <a:pathLst>
              <a:path w="1065" h="751">
                <a:moveTo>
                  <a:pt x="162" y="751"/>
                </a:moveTo>
                <a:cubicBezTo>
                  <a:pt x="1065" y="751"/>
                  <a:pt x="1065" y="751"/>
                  <a:pt x="1065" y="751"/>
                </a:cubicBezTo>
                <a:cubicBezTo>
                  <a:pt x="1065" y="108"/>
                  <a:pt x="1065" y="108"/>
                  <a:pt x="1065" y="108"/>
                </a:cubicBezTo>
                <a:cubicBezTo>
                  <a:pt x="1058" y="107"/>
                  <a:pt x="1051" y="107"/>
                  <a:pt x="1044" y="107"/>
                </a:cubicBezTo>
                <a:cubicBezTo>
                  <a:pt x="992" y="107"/>
                  <a:pt x="948" y="122"/>
                  <a:pt x="929" y="130"/>
                </a:cubicBezTo>
                <a:cubicBezTo>
                  <a:pt x="912" y="97"/>
                  <a:pt x="847" y="0"/>
                  <a:pt x="680" y="0"/>
                </a:cubicBezTo>
                <a:cubicBezTo>
                  <a:pt x="675" y="0"/>
                  <a:pt x="671" y="0"/>
                  <a:pt x="666" y="0"/>
                </a:cubicBezTo>
                <a:cubicBezTo>
                  <a:pt x="463" y="7"/>
                  <a:pt x="419" y="168"/>
                  <a:pt x="410" y="215"/>
                </a:cubicBezTo>
                <a:cubicBezTo>
                  <a:pt x="394" y="211"/>
                  <a:pt x="378" y="210"/>
                  <a:pt x="364" y="210"/>
                </a:cubicBezTo>
                <a:cubicBezTo>
                  <a:pt x="261" y="210"/>
                  <a:pt x="226" y="290"/>
                  <a:pt x="217" y="319"/>
                </a:cubicBezTo>
                <a:cubicBezTo>
                  <a:pt x="211" y="318"/>
                  <a:pt x="205" y="318"/>
                  <a:pt x="200" y="318"/>
                </a:cubicBezTo>
                <a:cubicBezTo>
                  <a:pt x="140" y="318"/>
                  <a:pt x="81" y="356"/>
                  <a:pt x="44" y="417"/>
                </a:cubicBezTo>
                <a:cubicBezTo>
                  <a:pt x="2" y="490"/>
                  <a:pt x="0" y="576"/>
                  <a:pt x="39" y="647"/>
                </a:cubicBezTo>
                <a:cubicBezTo>
                  <a:pt x="71" y="705"/>
                  <a:pt x="116" y="735"/>
                  <a:pt x="162" y="751"/>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46" name="Freeform 25"/>
          <p:cNvSpPr/>
          <p:nvPr/>
        </p:nvSpPr>
        <p:spPr>
          <a:xfrm>
            <a:off x="1484280" y="6126120"/>
            <a:ext cx="857880" cy="705600"/>
          </a:xfrm>
          <a:custGeom>
            <a:avLst/>
            <a:gdLst/>
            <a:ahLst/>
            <a:cxnLst/>
            <a:rect l="l" t="t" r="r" b="b"/>
            <a:pathLst>
              <a:path w="531" h="437">
                <a:moveTo>
                  <a:pt x="510" y="194"/>
                </a:moveTo>
                <a:cubicBezTo>
                  <a:pt x="493" y="165"/>
                  <a:pt x="465" y="148"/>
                  <a:pt x="438" y="148"/>
                </a:cubicBezTo>
                <a:cubicBezTo>
                  <a:pt x="435" y="148"/>
                  <a:pt x="432" y="148"/>
                  <a:pt x="429" y="148"/>
                </a:cubicBezTo>
                <a:cubicBezTo>
                  <a:pt x="425" y="135"/>
                  <a:pt x="409" y="98"/>
                  <a:pt x="361" y="98"/>
                </a:cubicBezTo>
                <a:cubicBezTo>
                  <a:pt x="355" y="98"/>
                  <a:pt x="347" y="98"/>
                  <a:pt x="340" y="100"/>
                </a:cubicBezTo>
                <a:cubicBezTo>
                  <a:pt x="336" y="78"/>
                  <a:pt x="315" y="3"/>
                  <a:pt x="221" y="0"/>
                </a:cubicBezTo>
                <a:cubicBezTo>
                  <a:pt x="219" y="0"/>
                  <a:pt x="217" y="0"/>
                  <a:pt x="214" y="0"/>
                </a:cubicBezTo>
                <a:cubicBezTo>
                  <a:pt x="137" y="0"/>
                  <a:pt x="107" y="45"/>
                  <a:pt x="99" y="60"/>
                </a:cubicBezTo>
                <a:cubicBezTo>
                  <a:pt x="90" y="57"/>
                  <a:pt x="69" y="50"/>
                  <a:pt x="45" y="50"/>
                </a:cubicBezTo>
                <a:cubicBezTo>
                  <a:pt x="29" y="50"/>
                  <a:pt x="13" y="53"/>
                  <a:pt x="0" y="60"/>
                </a:cubicBezTo>
                <a:cubicBezTo>
                  <a:pt x="0" y="391"/>
                  <a:pt x="0" y="391"/>
                  <a:pt x="0" y="391"/>
                </a:cubicBezTo>
                <a:cubicBezTo>
                  <a:pt x="15" y="411"/>
                  <a:pt x="44" y="437"/>
                  <a:pt x="93" y="437"/>
                </a:cubicBezTo>
                <a:cubicBezTo>
                  <a:pt x="101" y="437"/>
                  <a:pt x="108" y="436"/>
                  <a:pt x="116" y="435"/>
                </a:cubicBezTo>
                <a:cubicBezTo>
                  <a:pt x="186" y="425"/>
                  <a:pt x="207" y="396"/>
                  <a:pt x="213" y="380"/>
                </a:cubicBezTo>
                <a:cubicBezTo>
                  <a:pt x="224" y="393"/>
                  <a:pt x="250" y="417"/>
                  <a:pt x="290" y="417"/>
                </a:cubicBezTo>
                <a:cubicBezTo>
                  <a:pt x="295" y="417"/>
                  <a:pt x="301" y="416"/>
                  <a:pt x="307" y="415"/>
                </a:cubicBezTo>
                <a:cubicBezTo>
                  <a:pt x="360" y="406"/>
                  <a:pt x="372" y="367"/>
                  <a:pt x="374" y="351"/>
                </a:cubicBezTo>
                <a:cubicBezTo>
                  <a:pt x="382" y="353"/>
                  <a:pt x="396" y="356"/>
                  <a:pt x="412" y="356"/>
                </a:cubicBezTo>
                <a:cubicBezTo>
                  <a:pt x="444" y="356"/>
                  <a:pt x="487" y="346"/>
                  <a:pt x="512" y="301"/>
                </a:cubicBezTo>
                <a:cubicBezTo>
                  <a:pt x="531" y="268"/>
                  <a:pt x="530" y="228"/>
                  <a:pt x="510" y="194"/>
                </a:cubicBezTo>
                <a:close/>
              </a:path>
            </a:pathLst>
          </a:custGeom>
          <a:solidFill>
            <a:schemeClr val="accent1">
              <a:lumMod val="50000"/>
              <a:alpha val="30000"/>
            </a:schemeClr>
          </a:solidFill>
          <a:ln w="0">
            <a:noFill/>
          </a:ln>
        </p:spPr>
        <p:style>
          <a:lnRef idx="0">
            <a:scrgbClr r="0" g="0" b="0"/>
          </a:lnRef>
          <a:fillRef idx="0">
            <a:scrgbClr r="0" g="0" b="0"/>
          </a:fillRef>
          <a:effectRef idx="0">
            <a:scrgbClr r="0" g="0" b="0"/>
          </a:effectRef>
          <a:fontRef idx="minor"/>
        </p:style>
      </p:sp>
      <p:sp>
        <p:nvSpPr>
          <p:cNvPr id="147" name="Freeform 26"/>
          <p:cNvSpPr/>
          <p:nvPr/>
        </p:nvSpPr>
        <p:spPr>
          <a:xfrm>
            <a:off x="-1080" y="5850000"/>
            <a:ext cx="1848600" cy="1020960"/>
          </a:xfrm>
          <a:custGeom>
            <a:avLst/>
            <a:gdLst/>
            <a:ahLst/>
            <a:cxnLst/>
            <a:rect l="l" t="t" r="r" b="b"/>
            <a:pathLst>
              <a:path w="1143" h="632">
                <a:moveTo>
                  <a:pt x="1103" y="371"/>
                </a:moveTo>
                <a:cubicBezTo>
                  <a:pt x="1071" y="316"/>
                  <a:pt x="1018" y="283"/>
                  <a:pt x="965" y="283"/>
                </a:cubicBezTo>
                <a:cubicBezTo>
                  <a:pt x="960" y="283"/>
                  <a:pt x="955" y="283"/>
                  <a:pt x="950" y="284"/>
                </a:cubicBezTo>
                <a:cubicBezTo>
                  <a:pt x="942" y="258"/>
                  <a:pt x="911" y="187"/>
                  <a:pt x="820" y="187"/>
                </a:cubicBezTo>
                <a:cubicBezTo>
                  <a:pt x="807" y="187"/>
                  <a:pt x="793" y="188"/>
                  <a:pt x="779" y="191"/>
                </a:cubicBezTo>
                <a:cubicBezTo>
                  <a:pt x="771" y="150"/>
                  <a:pt x="731" y="6"/>
                  <a:pt x="552" y="1"/>
                </a:cubicBezTo>
                <a:cubicBezTo>
                  <a:pt x="548" y="0"/>
                  <a:pt x="543" y="0"/>
                  <a:pt x="539" y="0"/>
                </a:cubicBezTo>
                <a:cubicBezTo>
                  <a:pt x="391" y="0"/>
                  <a:pt x="334" y="87"/>
                  <a:pt x="319" y="116"/>
                </a:cubicBezTo>
                <a:cubicBezTo>
                  <a:pt x="301" y="109"/>
                  <a:pt x="262" y="95"/>
                  <a:pt x="216" y="95"/>
                </a:cubicBezTo>
                <a:cubicBezTo>
                  <a:pt x="166" y="95"/>
                  <a:pt x="123" y="111"/>
                  <a:pt x="89" y="142"/>
                </a:cubicBezTo>
                <a:cubicBezTo>
                  <a:pt x="13" y="211"/>
                  <a:pt x="11" y="281"/>
                  <a:pt x="15" y="310"/>
                </a:cubicBezTo>
                <a:cubicBezTo>
                  <a:pt x="11" y="310"/>
                  <a:pt x="6" y="309"/>
                  <a:pt x="0" y="309"/>
                </a:cubicBezTo>
                <a:cubicBezTo>
                  <a:pt x="0" y="632"/>
                  <a:pt x="0" y="632"/>
                  <a:pt x="0" y="632"/>
                </a:cubicBezTo>
                <a:cubicBezTo>
                  <a:pt x="1062" y="632"/>
                  <a:pt x="1062" y="632"/>
                  <a:pt x="1062" y="632"/>
                </a:cubicBezTo>
                <a:cubicBezTo>
                  <a:pt x="1079" y="617"/>
                  <a:pt x="1095" y="599"/>
                  <a:pt x="1108" y="575"/>
                </a:cubicBezTo>
                <a:cubicBezTo>
                  <a:pt x="1143" y="511"/>
                  <a:pt x="1141" y="435"/>
                  <a:pt x="1103" y="371"/>
                </a:cubicBezTo>
                <a:close/>
              </a:path>
            </a:pathLst>
          </a:custGeom>
          <a:solidFill>
            <a:srgbClr val="FFFFFF"/>
          </a:solidFill>
          <a:ln w="0">
            <a:noFill/>
          </a:ln>
        </p:spPr>
        <p:style>
          <a:lnRef idx="0">
            <a:scrgbClr r="0" g="0" b="0"/>
          </a:lnRef>
          <a:fillRef idx="0">
            <a:scrgbClr r="0" g="0" b="0"/>
          </a:fillRef>
          <a:effectRef idx="0">
            <a:scrgbClr r="0" g="0" b="0"/>
          </a:effectRef>
          <a:fontRef idx="minor"/>
        </p:style>
      </p:sp>
      <p:sp>
        <p:nvSpPr>
          <p:cNvPr id="148" name="Freeform 24"/>
          <p:cNvSpPr/>
          <p:nvPr/>
        </p:nvSpPr>
        <p:spPr>
          <a:xfrm>
            <a:off x="1504080" y="6411240"/>
            <a:ext cx="846720" cy="460080"/>
          </a:xfrm>
          <a:custGeom>
            <a:avLst/>
            <a:gdLst/>
            <a:ahLst/>
            <a:cxnLst/>
            <a:rect l="l" t="t" r="r" b="b"/>
            <a:pathLst>
              <a:path w="524" h="285">
                <a:moveTo>
                  <a:pt x="86" y="260"/>
                </a:moveTo>
                <a:cubicBezTo>
                  <a:pt x="98" y="260"/>
                  <a:pt x="108" y="258"/>
                  <a:pt x="114" y="257"/>
                </a:cubicBezTo>
                <a:cubicBezTo>
                  <a:pt x="115" y="263"/>
                  <a:pt x="118" y="275"/>
                  <a:pt x="127" y="285"/>
                </a:cubicBezTo>
                <a:cubicBezTo>
                  <a:pt x="225" y="285"/>
                  <a:pt x="225" y="285"/>
                  <a:pt x="225" y="285"/>
                </a:cubicBezTo>
                <a:cubicBezTo>
                  <a:pt x="228" y="283"/>
                  <a:pt x="230" y="280"/>
                  <a:pt x="232" y="278"/>
                </a:cubicBezTo>
                <a:cubicBezTo>
                  <a:pt x="233" y="280"/>
                  <a:pt x="234" y="283"/>
                  <a:pt x="235" y="285"/>
                </a:cubicBezTo>
                <a:cubicBezTo>
                  <a:pt x="388" y="285"/>
                  <a:pt x="388" y="285"/>
                  <a:pt x="388" y="285"/>
                </a:cubicBezTo>
                <a:cubicBezTo>
                  <a:pt x="392" y="280"/>
                  <a:pt x="394" y="276"/>
                  <a:pt x="396" y="273"/>
                </a:cubicBezTo>
                <a:cubicBezTo>
                  <a:pt x="404" y="275"/>
                  <a:pt x="411" y="277"/>
                  <a:pt x="419" y="277"/>
                </a:cubicBezTo>
                <a:cubicBezTo>
                  <a:pt x="446" y="277"/>
                  <a:pt x="459" y="259"/>
                  <a:pt x="463" y="253"/>
                </a:cubicBezTo>
                <a:cubicBezTo>
                  <a:pt x="482" y="252"/>
                  <a:pt x="501" y="239"/>
                  <a:pt x="512" y="217"/>
                </a:cubicBezTo>
                <a:cubicBezTo>
                  <a:pt x="524" y="193"/>
                  <a:pt x="523" y="167"/>
                  <a:pt x="509" y="148"/>
                </a:cubicBezTo>
                <a:cubicBezTo>
                  <a:pt x="489" y="122"/>
                  <a:pt x="458" y="118"/>
                  <a:pt x="441" y="118"/>
                </a:cubicBezTo>
                <a:cubicBezTo>
                  <a:pt x="437" y="118"/>
                  <a:pt x="434" y="119"/>
                  <a:pt x="431" y="119"/>
                </a:cubicBezTo>
                <a:cubicBezTo>
                  <a:pt x="433" y="108"/>
                  <a:pt x="432" y="81"/>
                  <a:pt x="403" y="55"/>
                </a:cubicBezTo>
                <a:cubicBezTo>
                  <a:pt x="390" y="43"/>
                  <a:pt x="373" y="37"/>
                  <a:pt x="354" y="37"/>
                </a:cubicBezTo>
                <a:cubicBezTo>
                  <a:pt x="337" y="37"/>
                  <a:pt x="322" y="42"/>
                  <a:pt x="315" y="45"/>
                </a:cubicBezTo>
                <a:cubicBezTo>
                  <a:pt x="309" y="33"/>
                  <a:pt x="287" y="0"/>
                  <a:pt x="231" y="0"/>
                </a:cubicBezTo>
                <a:cubicBezTo>
                  <a:pt x="229" y="0"/>
                  <a:pt x="227" y="0"/>
                  <a:pt x="226" y="1"/>
                </a:cubicBezTo>
                <a:cubicBezTo>
                  <a:pt x="157" y="3"/>
                  <a:pt x="142" y="58"/>
                  <a:pt x="139" y="73"/>
                </a:cubicBezTo>
                <a:cubicBezTo>
                  <a:pt x="133" y="72"/>
                  <a:pt x="128" y="72"/>
                  <a:pt x="123" y="72"/>
                </a:cubicBezTo>
                <a:cubicBezTo>
                  <a:pt x="88" y="72"/>
                  <a:pt x="77" y="99"/>
                  <a:pt x="74" y="109"/>
                </a:cubicBezTo>
                <a:cubicBezTo>
                  <a:pt x="72" y="109"/>
                  <a:pt x="70" y="108"/>
                  <a:pt x="67" y="108"/>
                </a:cubicBezTo>
                <a:cubicBezTo>
                  <a:pt x="47" y="108"/>
                  <a:pt x="27" y="121"/>
                  <a:pt x="15" y="142"/>
                </a:cubicBezTo>
                <a:cubicBezTo>
                  <a:pt x="0" y="167"/>
                  <a:pt x="0" y="196"/>
                  <a:pt x="13" y="220"/>
                </a:cubicBezTo>
                <a:cubicBezTo>
                  <a:pt x="31" y="253"/>
                  <a:pt x="63" y="260"/>
                  <a:pt x="86" y="260"/>
                </a:cubicBezTo>
                <a:close/>
              </a:path>
            </a:pathLst>
          </a:custGeom>
          <a:solidFill>
            <a:schemeClr val="accent1">
              <a:lumMod val="60000"/>
              <a:lumOff val="40000"/>
            </a:schemeClr>
          </a:solidFill>
          <a:ln w="0">
            <a:noFill/>
          </a:ln>
        </p:spPr>
        <p:style>
          <a:lnRef idx="0">
            <a:scrgbClr r="0" g="0" b="0"/>
          </a:lnRef>
          <a:fillRef idx="0">
            <a:scrgbClr r="0" g="0" b="0"/>
          </a:fillRef>
          <a:effectRef idx="0">
            <a:scrgbClr r="0" g="0" b="0"/>
          </a:effectRef>
          <a:fontRef idx="minor"/>
        </p:style>
      </p:sp>
      <p:sp>
        <p:nvSpPr>
          <p:cNvPr id="16" name="TextBox 101">
            <a:extLst>
              <a:ext uri="{FF2B5EF4-FFF2-40B4-BE49-F238E27FC236}">
                <a16:creationId xmlns:a16="http://schemas.microsoft.com/office/drawing/2014/main" id="{1846AC36-08D7-D13C-8C8D-DEEEDAD9372D}"/>
              </a:ext>
            </a:extLst>
          </p:cNvPr>
          <p:cNvSpPr/>
          <p:nvPr/>
        </p:nvSpPr>
        <p:spPr>
          <a:xfrm>
            <a:off x="6840" y="3115382"/>
            <a:ext cx="12187800" cy="644877"/>
          </a:xfrm>
          <a:prstGeom prst="rect">
            <a:avLst/>
          </a:prstGeom>
          <a:noFill/>
          <a:ln w="0">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lnSpc>
                <a:spcPct val="100000"/>
              </a:lnSpc>
            </a:pPr>
            <a:r>
              <a:rPr lang="en-US" sz="3600" b="1" strike="noStrike" spc="-1">
                <a:solidFill>
                  <a:srgbClr val="FFFFFF"/>
                </a:solidFill>
                <a:latin typeface="Montserrat Black"/>
              </a:rPr>
              <a:t>DEMO</a:t>
            </a:r>
            <a:endParaRPr lang="en-US" sz="3600" b="0" strike="noStrike" spc="-1">
              <a:latin typeface="Calibri" panose="020F0502020204030204" pitchFamily="34" charset="0"/>
            </a:endParaRPr>
          </a:p>
        </p:txBody>
      </p:sp>
    </p:spTree>
    <p:extLst>
      <p:ext uri="{BB962C8B-B14F-4D97-AF65-F5344CB8AC3E}">
        <p14:creationId xmlns:p14="http://schemas.microsoft.com/office/powerpoint/2010/main" val="2649504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4287818"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NodeJS và ExpressJS</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1094400" y="2046708"/>
            <a:ext cx="4800960" cy="37413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ct val="150000"/>
              </a:lnSpc>
              <a:buFontTx/>
              <a:buChar char="-"/>
            </a:pPr>
            <a:r>
              <a:rPr lang="vi-VN" sz="1700" b="1" spc="-1">
                <a:latin typeface="Quicksand" pitchFamily="2" charset="0"/>
              </a:rPr>
              <a:t>Express</a:t>
            </a:r>
            <a:r>
              <a:rPr lang="en-US" sz="1700" b="1" spc="-1">
                <a:latin typeface="Quicksand" pitchFamily="2" charset="0"/>
              </a:rPr>
              <a:t>JS</a:t>
            </a:r>
            <a:r>
              <a:rPr lang="vi-VN" sz="1700" b="1" spc="-1">
                <a:latin typeface="Quicksand" pitchFamily="2" charset="0"/>
              </a:rPr>
              <a:t> </a:t>
            </a:r>
            <a:r>
              <a:rPr lang="vi-VN" sz="1700" spc="-1">
                <a:latin typeface="Quicksand" pitchFamily="2" charset="0"/>
              </a:rPr>
              <a:t>là một </a:t>
            </a:r>
            <a:r>
              <a:rPr lang="vi-VN" sz="1700" b="1" spc="-1">
                <a:latin typeface="Quicksand" pitchFamily="2" charset="0"/>
              </a:rPr>
              <a:t>framework</a:t>
            </a:r>
            <a:r>
              <a:rPr lang="vi-VN" sz="1700" spc="-1">
                <a:latin typeface="Quicksand" pitchFamily="2" charset="0"/>
              </a:rPr>
              <a:t> được xây dựng trên nền tảng của </a:t>
            </a:r>
            <a:r>
              <a:rPr lang="vi-VN" sz="1700" b="1" spc="-1">
                <a:latin typeface="Quicksand" pitchFamily="2" charset="0"/>
              </a:rPr>
              <a:t>Nodejs</a:t>
            </a:r>
            <a:r>
              <a:rPr lang="vi-VN" sz="1700" spc="-1">
                <a:latin typeface="Quicksand" pitchFamily="2" charset="0"/>
              </a:rPr>
              <a:t>. Nó cung cấp các tính năng mạnh mẽ để phát triển web hoặc mobile. Express hỗ trợ các method HTTP và midleware tạo ra API vô cùng mạnh mẽ và dễ sử dụng.</a:t>
            </a:r>
            <a:endParaRPr lang="en-US" sz="1700" spc="-1">
              <a:latin typeface="Quicksand" pitchFamily="2" charset="0"/>
            </a:endParaRPr>
          </a:p>
          <a:p>
            <a:pPr marL="342900" indent="-342900">
              <a:lnSpc>
                <a:spcPct val="150000"/>
              </a:lnSpc>
              <a:buFontTx/>
              <a:buChar char="-"/>
            </a:pPr>
            <a:endParaRPr lang="en-US" sz="1700" spc="-1">
              <a:latin typeface="Quicksand" pitchFamily="2" charset="0"/>
            </a:endParaRPr>
          </a:p>
          <a:p>
            <a:pPr marL="342900" indent="-342900">
              <a:lnSpc>
                <a:spcPct val="150000"/>
              </a:lnSpc>
              <a:buFontTx/>
              <a:buChar char="-"/>
            </a:pPr>
            <a:r>
              <a:rPr lang="en-US" sz="1700" strike="noStrike" spc="-1">
                <a:latin typeface="Quicksand" pitchFamily="2" charset="0"/>
              </a:rPr>
              <a:t>Ở </a:t>
            </a:r>
            <a:r>
              <a:rPr lang="en-US" sz="1700" spc="-1">
                <a:latin typeface="Quicksand" pitchFamily="2" charset="0"/>
              </a:rPr>
              <a:t>đây ứng dụng sẽ được xây dựng trên nền tảng Express.</a:t>
            </a:r>
            <a:endParaRPr lang="en-US" sz="1700" strike="noStrike" spc="-1">
              <a:latin typeface="Quicksand" pitchFamily="2" charset="0"/>
            </a:endParaRPr>
          </a:p>
        </p:txBody>
      </p:sp>
      <p:pic>
        <p:nvPicPr>
          <p:cNvPr id="8" name="Picture 2" descr="Node.js – Wikipedia tiếng Việt">
            <a:extLst>
              <a:ext uri="{FF2B5EF4-FFF2-40B4-BE49-F238E27FC236}">
                <a16:creationId xmlns:a16="http://schemas.microsoft.com/office/drawing/2014/main" id="{CD0E1919-D056-CB96-A937-9C1FDD2D8E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408" y="2201335"/>
            <a:ext cx="4011929" cy="137331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itHub - expressjs/express: Fast, unopinionated, minimalist web framework  for node.">
            <a:extLst>
              <a:ext uri="{FF2B5EF4-FFF2-40B4-BE49-F238E27FC236}">
                <a16:creationId xmlns:a16="http://schemas.microsoft.com/office/drawing/2014/main" id="{AB96C4A0-9244-03C2-484F-2BC639324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408" y="3723895"/>
            <a:ext cx="4054065" cy="122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0957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62308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NoSQL Databases</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493550" y="2641068"/>
            <a:ext cx="5475186" cy="37413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gn="ctr">
              <a:lnSpc>
                <a:spcPct val="150000"/>
              </a:lnSpc>
            </a:pPr>
            <a:r>
              <a:rPr lang="vi-VN" sz="1700" spc="-1">
                <a:latin typeface="Quicksand" pitchFamily="2" charset="0"/>
              </a:rPr>
              <a:t>Khi làm việc với database, chúng ta đã quá quen với SQL</a:t>
            </a:r>
            <a:r>
              <a:rPr lang="en-US" sz="1700" spc="-1">
                <a:latin typeface="Quicksand" pitchFamily="2" charset="0"/>
              </a:rPr>
              <a:t> </a:t>
            </a:r>
            <a:r>
              <a:rPr lang="vi-VN" sz="1700" spc="-1">
                <a:latin typeface="Quicksand" pitchFamily="2" charset="0"/>
              </a:rPr>
              <a:t>Server, MySQL, PostgreSQL, Oracle... Điểm chung của những database này là sử dụng ngôn ngữ SQL để truy vấn dữ liệu. Nhưng có 1 dạng database khác với những đặc tính khác biệt được gọi chung dưới cái tên là </a:t>
            </a:r>
            <a:r>
              <a:rPr lang="vi-VN" sz="1700" b="1" spc="-1">
                <a:latin typeface="Quicksand" pitchFamily="2" charset="0"/>
              </a:rPr>
              <a:t>NoSQL</a:t>
            </a:r>
            <a:r>
              <a:rPr lang="vi-VN" sz="1700" spc="-1">
                <a:latin typeface="Quicksand" pitchFamily="2" charset="0"/>
              </a:rPr>
              <a:t>.</a:t>
            </a:r>
            <a:endParaRPr lang="en-US" sz="1700" spc="-1">
              <a:latin typeface="Quicksand" pitchFamily="2" charset="0"/>
            </a:endParaRPr>
          </a:p>
        </p:txBody>
      </p:sp>
      <p:pic>
        <p:nvPicPr>
          <p:cNvPr id="5122" name="Picture 2" descr="Cơ sở dữ liệu NoSQL là gì ? – Smart Factory &amp; Industrial IoT Vietnam">
            <a:extLst>
              <a:ext uri="{FF2B5EF4-FFF2-40B4-BE49-F238E27FC236}">
                <a16:creationId xmlns:a16="http://schemas.microsoft.com/office/drawing/2014/main" id="{E922D3F3-CB38-6D0E-ED2A-5DD1647FC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466" y="2423160"/>
            <a:ext cx="5292081" cy="278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075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62308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NoSQL Databases</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493550" y="1611126"/>
            <a:ext cx="5475186" cy="477124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600" spc="-1">
                <a:latin typeface="Quicksand" pitchFamily="2" charset="0"/>
              </a:rPr>
              <a:t>Một số đặc điểm của NoSQL :</a:t>
            </a:r>
          </a:p>
          <a:p>
            <a:pPr>
              <a:lnSpc>
                <a:spcPct val="150000"/>
              </a:lnSpc>
            </a:pPr>
            <a:endParaRPr lang="en-US" sz="1600" spc="-1">
              <a:latin typeface="Quicksand" pitchFamily="2" charset="0"/>
            </a:endParaRPr>
          </a:p>
          <a:p>
            <a:pPr marL="285750" indent="-285750">
              <a:lnSpc>
                <a:spcPct val="150000"/>
              </a:lnSpc>
              <a:buFontTx/>
              <a:buChar char="-"/>
            </a:pPr>
            <a:r>
              <a:rPr lang="vi-VN" sz="1600" spc="-1">
                <a:latin typeface="Quicksand" pitchFamily="2" charset="0"/>
              </a:rPr>
              <a:t>NoSQL được phát triển trên Javascript</a:t>
            </a:r>
            <a:r>
              <a:rPr lang="en-US" sz="1600" spc="-1">
                <a:latin typeface="Quicksand" pitchFamily="2" charset="0"/>
              </a:rPr>
              <a:t> </a:t>
            </a:r>
            <a:r>
              <a:rPr lang="vi-VN" sz="1600" spc="-1">
                <a:latin typeface="Quicksand" pitchFamily="2" charset="0"/>
              </a:rPr>
              <a:t>với kiểu dữ liệu là JSON và dạng dữ liệu theo kiểu key và value.</a:t>
            </a:r>
            <a:endParaRPr lang="en-US" sz="1600" spc="-1">
              <a:latin typeface="Quicksand" pitchFamily="2" charset="0"/>
            </a:endParaRPr>
          </a:p>
          <a:p>
            <a:pPr marL="285750" indent="-285750">
              <a:lnSpc>
                <a:spcPct val="150000"/>
              </a:lnSpc>
              <a:buFontTx/>
              <a:buChar char="-"/>
            </a:pPr>
            <a:endParaRPr lang="en-US" sz="1600" spc="-1">
              <a:latin typeface="Quicksand" pitchFamily="2" charset="0"/>
            </a:endParaRPr>
          </a:p>
          <a:p>
            <a:pPr marL="285750" indent="-285750">
              <a:lnSpc>
                <a:spcPct val="150000"/>
              </a:lnSpc>
              <a:buFontTx/>
              <a:buChar char="-"/>
            </a:pPr>
            <a:r>
              <a:rPr lang="vi-VN" sz="1600" spc="-1">
                <a:latin typeface="Quicksand" pitchFamily="2" charset="0"/>
              </a:rPr>
              <a:t>NoSQL ra đời như là 1 mảnh vá cho những khuyết điểm và thiếu </a:t>
            </a:r>
            <a:r>
              <a:rPr lang="en-US" sz="1600" spc="-1">
                <a:latin typeface="Quicksand" pitchFamily="2" charset="0"/>
              </a:rPr>
              <a:t>s</a:t>
            </a:r>
            <a:r>
              <a:rPr lang="vi-VN" sz="1600" spc="-1">
                <a:latin typeface="Quicksand" pitchFamily="2" charset="0"/>
              </a:rPr>
              <a:t>ót cũng như hạn chế của mô hình dữ liệu quan hệ RDBMS về tốc độ, tính năng, khả năng mở rộng,...</a:t>
            </a:r>
            <a:endParaRPr lang="en-US" sz="1600" spc="-1">
              <a:latin typeface="Quicksand" pitchFamily="2" charset="0"/>
            </a:endParaRPr>
          </a:p>
          <a:p>
            <a:pPr marL="285750" indent="-285750">
              <a:lnSpc>
                <a:spcPct val="150000"/>
              </a:lnSpc>
              <a:buFontTx/>
              <a:buChar char="-"/>
            </a:pPr>
            <a:endParaRPr lang="en-US" sz="1600" spc="-1">
              <a:latin typeface="Quicksand" pitchFamily="2" charset="0"/>
            </a:endParaRPr>
          </a:p>
          <a:p>
            <a:pPr marL="285750" indent="-285750">
              <a:lnSpc>
                <a:spcPct val="150000"/>
              </a:lnSpc>
              <a:buFontTx/>
              <a:buChar char="-"/>
            </a:pPr>
            <a:r>
              <a:rPr lang="vi-VN" sz="1600" spc="-1">
                <a:latin typeface="Quicksand" pitchFamily="2" charset="0"/>
              </a:rPr>
              <a:t>Với NoSQL bạn có thể mở rộng dữ liệu mà không lo tới những việc như tạo khóa ngoại, khóa chính, kiểm tra ràng buộc</a:t>
            </a:r>
            <a:r>
              <a:rPr lang="en-US" sz="1600" spc="-1">
                <a:latin typeface="Quicksand" pitchFamily="2" charset="0"/>
              </a:rPr>
              <a:t>, …</a:t>
            </a:r>
          </a:p>
        </p:txBody>
      </p:sp>
      <p:pic>
        <p:nvPicPr>
          <p:cNvPr id="5122" name="Picture 2" descr="Cơ sở dữ liệu NoSQL là gì ? – Smart Factory &amp; Industrial IoT Vietnam">
            <a:extLst>
              <a:ext uri="{FF2B5EF4-FFF2-40B4-BE49-F238E27FC236}">
                <a16:creationId xmlns:a16="http://schemas.microsoft.com/office/drawing/2014/main" id="{E922D3F3-CB38-6D0E-ED2A-5DD1647FC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466" y="2423160"/>
            <a:ext cx="5292081" cy="278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485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62308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NoSQL Databases</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493550" y="1611126"/>
            <a:ext cx="5475186" cy="4771242"/>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50000"/>
              </a:lnSpc>
            </a:pPr>
            <a:r>
              <a:rPr lang="en-US" sz="1600" spc="-1">
                <a:latin typeface="Quicksand" pitchFamily="2" charset="0"/>
              </a:rPr>
              <a:t>Một số đặc điểm của NoSQL :</a:t>
            </a:r>
          </a:p>
          <a:p>
            <a:pPr>
              <a:lnSpc>
                <a:spcPct val="150000"/>
              </a:lnSpc>
            </a:pPr>
            <a:endParaRPr lang="en-US" sz="1600" spc="-1">
              <a:latin typeface="Quicksand" pitchFamily="2" charset="0"/>
            </a:endParaRPr>
          </a:p>
          <a:p>
            <a:pPr marL="285750" indent="-285750">
              <a:lnSpc>
                <a:spcPct val="150000"/>
              </a:lnSpc>
              <a:buFontTx/>
              <a:buChar char="-"/>
            </a:pPr>
            <a:r>
              <a:rPr lang="vi-VN" sz="1600" spc="-1">
                <a:latin typeface="Quicksand" pitchFamily="2" charset="0"/>
              </a:rPr>
              <a:t>NoSQL bỏ qua tính toàn vẹn của dữ liệu và transaction để đổi lấy hiệu suất nhanh và khả năng mở rộng.</a:t>
            </a:r>
            <a:endParaRPr lang="en-US" sz="1600" spc="-1">
              <a:latin typeface="Quicksand" pitchFamily="2" charset="0"/>
            </a:endParaRPr>
          </a:p>
          <a:p>
            <a:pPr marL="285750" indent="-285750">
              <a:lnSpc>
                <a:spcPct val="150000"/>
              </a:lnSpc>
              <a:buFontTx/>
              <a:buChar char="-"/>
            </a:pPr>
            <a:endParaRPr lang="vi-VN" sz="1600" spc="-1">
              <a:latin typeface="Quicksand" pitchFamily="2" charset="0"/>
            </a:endParaRPr>
          </a:p>
          <a:p>
            <a:pPr marL="285750" indent="-285750">
              <a:lnSpc>
                <a:spcPct val="150000"/>
              </a:lnSpc>
              <a:buFontTx/>
              <a:buChar char="-"/>
            </a:pPr>
            <a:r>
              <a:rPr lang="vi-VN" sz="1600" spc="-1">
                <a:latin typeface="Quicksand" pitchFamily="2" charset="0"/>
              </a:rPr>
              <a:t>NoSQL được sử dụng ở rất nhiều công ty, tập đoàn lớn, ví dụ như FaceBook sử dụng Cassandra do FaceBook phát triển, Google phát triển và sử dụng BigTable,...</a:t>
            </a:r>
          </a:p>
        </p:txBody>
      </p:sp>
      <p:pic>
        <p:nvPicPr>
          <p:cNvPr id="5122" name="Picture 2" descr="Cơ sở dữ liệu NoSQL là gì ? – Smart Factory &amp; Industrial IoT Vietnam">
            <a:extLst>
              <a:ext uri="{FF2B5EF4-FFF2-40B4-BE49-F238E27FC236}">
                <a16:creationId xmlns:a16="http://schemas.microsoft.com/office/drawing/2014/main" id="{E922D3F3-CB38-6D0E-ED2A-5DD1647FC5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3466" y="2423160"/>
            <a:ext cx="5292081" cy="2784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10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62308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NoSQL Databases</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sp>
        <p:nvSpPr>
          <p:cNvPr id="6" name="Rectangle 5">
            <a:extLst>
              <a:ext uri="{FF2B5EF4-FFF2-40B4-BE49-F238E27FC236}">
                <a16:creationId xmlns:a16="http://schemas.microsoft.com/office/drawing/2014/main" id="{C37605AF-F45B-430A-BE6C-696756E5697E}"/>
              </a:ext>
            </a:extLst>
          </p:cNvPr>
          <p:cNvSpPr/>
          <p:nvPr/>
        </p:nvSpPr>
        <p:spPr>
          <a:xfrm>
            <a:off x="493550" y="1476504"/>
            <a:ext cx="7105114" cy="4905864"/>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285750" indent="-285750">
              <a:lnSpc>
                <a:spcPct val="150000"/>
              </a:lnSpc>
              <a:buFontTx/>
              <a:buChar char="-"/>
            </a:pPr>
            <a:r>
              <a:rPr lang="vi-VN" sz="1600" b="1" spc="-1">
                <a:latin typeface="Quicksand" pitchFamily="2" charset="0"/>
              </a:rPr>
              <a:t>MongoDB</a:t>
            </a:r>
            <a:r>
              <a:rPr lang="vi-VN" sz="1600" spc="-1">
                <a:latin typeface="Quicksand" pitchFamily="2" charset="0"/>
              </a:rPr>
              <a:t> là một hệ quản trị cơ sở dữ liệu mã nguồn mở, là CSDL thuộc NoS</a:t>
            </a:r>
            <a:r>
              <a:rPr lang="en-US" sz="1600" spc="-1">
                <a:latin typeface="Quicksand" pitchFamily="2" charset="0"/>
              </a:rPr>
              <a:t>QL</a:t>
            </a:r>
            <a:r>
              <a:rPr lang="vi-VN" sz="1600" spc="-1">
                <a:latin typeface="Quicksand" pitchFamily="2" charset="0"/>
              </a:rPr>
              <a:t> và được hàng triệu người sử dụng.</a:t>
            </a:r>
            <a:endParaRPr lang="en-US" sz="1600" spc="-1">
              <a:latin typeface="Quicksand" pitchFamily="2" charset="0"/>
            </a:endParaRPr>
          </a:p>
          <a:p>
            <a:pPr marL="285750" indent="-285750">
              <a:buFontTx/>
              <a:buChar char="-"/>
            </a:pPr>
            <a:endParaRPr lang="en-US" sz="1600" spc="-1">
              <a:latin typeface="Quicksand" pitchFamily="2" charset="0"/>
            </a:endParaRPr>
          </a:p>
          <a:p>
            <a:pPr marL="285750" indent="-285750">
              <a:lnSpc>
                <a:spcPct val="150000"/>
              </a:lnSpc>
              <a:buFontTx/>
              <a:buChar char="-"/>
            </a:pPr>
            <a:r>
              <a:rPr lang="vi-VN" sz="1600" spc="-1">
                <a:latin typeface="Quicksand" pitchFamily="2" charset="0"/>
              </a:rPr>
              <a:t>MongoDB là một database hướng tài liệu (document), các dữ liệu được lưu trữ trong document kiểu JSON thay vì dạng bảng như CSDL quan hệ nên truy vấn sẽ rất nhanh.</a:t>
            </a:r>
            <a:endParaRPr lang="en-US" sz="1600" spc="-1">
              <a:latin typeface="Quicksand" pitchFamily="2" charset="0"/>
            </a:endParaRPr>
          </a:p>
          <a:p>
            <a:pPr marL="285750" indent="-285750">
              <a:buFontTx/>
              <a:buChar char="-"/>
            </a:pPr>
            <a:endParaRPr lang="vi-VN" sz="1600" spc="-1">
              <a:latin typeface="Quicksand" pitchFamily="2" charset="0"/>
            </a:endParaRPr>
          </a:p>
          <a:p>
            <a:pPr marL="285750" indent="-285750">
              <a:lnSpc>
                <a:spcPct val="150000"/>
              </a:lnSpc>
              <a:buFontTx/>
              <a:buChar char="-"/>
            </a:pPr>
            <a:r>
              <a:rPr lang="vi-VN" sz="1600" spc="-1">
                <a:latin typeface="Quicksand" pitchFamily="2" charset="0"/>
              </a:rPr>
              <a:t>Với CSDL quan hệ chúng ta có khái niệm bảng, các cơ sở dữ liệu quan hệ (như MySQL hay SQL Server...) sử dụng các bảng để lưu dữ liệu thì với MongoDB chúng ta sẽ dùng khái niệm là collection thay vì</a:t>
            </a:r>
            <a:r>
              <a:rPr lang="en-US" sz="1600" spc="-1">
                <a:latin typeface="Quicksand" pitchFamily="2" charset="0"/>
              </a:rPr>
              <a:t> table, </a:t>
            </a:r>
            <a:r>
              <a:rPr lang="vi-VN" sz="1600" spc="-1">
                <a:latin typeface="Quicksand" pitchFamily="2" charset="0"/>
              </a:rPr>
              <a:t>còn document sẽ ứng với row</a:t>
            </a:r>
            <a:r>
              <a:rPr lang="en-US" sz="1600" spc="-1">
                <a:latin typeface="Quicksand" pitchFamily="2" charset="0"/>
              </a:rPr>
              <a:t>.</a:t>
            </a:r>
          </a:p>
          <a:p>
            <a:pPr marL="285750" indent="-285750">
              <a:buFontTx/>
              <a:buChar char="-"/>
            </a:pPr>
            <a:endParaRPr lang="vi-VN" sz="1600" spc="-1">
              <a:latin typeface="Quicksand" pitchFamily="2" charset="0"/>
            </a:endParaRPr>
          </a:p>
          <a:p>
            <a:pPr marL="285750" indent="-285750">
              <a:lnSpc>
                <a:spcPct val="150000"/>
              </a:lnSpc>
              <a:buFontTx/>
              <a:buChar char="-"/>
            </a:pPr>
            <a:r>
              <a:rPr lang="vi-VN" sz="1600" spc="-1">
                <a:latin typeface="Quicksand" pitchFamily="2" charset="0"/>
              </a:rPr>
              <a:t>Các collection trong MongoDB được cấu trúc rất linh hoạt, cho phép các dữ liệu lưu trữ không cần tuân theo một cấu trúc nhất định.</a:t>
            </a:r>
            <a:endParaRPr lang="en-US" sz="1600" spc="-1">
              <a:latin typeface="Quicksand" pitchFamily="2" charset="0"/>
            </a:endParaRPr>
          </a:p>
        </p:txBody>
      </p:sp>
      <p:pic>
        <p:nvPicPr>
          <p:cNvPr id="7" name="Picture 4" descr="Tổng quan MongoDb « Big Sonata">
            <a:extLst>
              <a:ext uri="{FF2B5EF4-FFF2-40B4-BE49-F238E27FC236}">
                <a16:creationId xmlns:a16="http://schemas.microsoft.com/office/drawing/2014/main" id="{951EB2F4-5C6B-E2E2-4F76-2AEB9557D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3250" y="2988373"/>
            <a:ext cx="3705225" cy="1228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7185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Box 3"/>
          <p:cNvSpPr/>
          <p:nvPr/>
        </p:nvSpPr>
        <p:spPr>
          <a:xfrm>
            <a:off x="913320" y="587160"/>
            <a:ext cx="3623085" cy="521766"/>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nSpc>
                <a:spcPct val="100000"/>
              </a:lnSpc>
            </a:pPr>
            <a:r>
              <a:rPr lang="en-ID" sz="2800" b="1" strike="noStrike" spc="-1">
                <a:solidFill>
                  <a:srgbClr val="30A3DC"/>
                </a:solidFill>
                <a:latin typeface="Montserrat Black"/>
                <a:ea typeface="DejaVu Sans"/>
              </a:rPr>
              <a:t>NoSQL Databases</a:t>
            </a:r>
            <a:endParaRPr lang="en-US" sz="2800" b="0" strike="noStrike" spc="-1">
              <a:latin typeface="Calibri" panose="020F0502020204030204" pitchFamily="34" charset="0"/>
            </a:endParaRPr>
          </a:p>
        </p:txBody>
      </p:sp>
      <p:sp>
        <p:nvSpPr>
          <p:cNvPr id="155" name="Straight Connector 2"/>
          <p:cNvSpPr/>
          <p:nvPr/>
        </p:nvSpPr>
        <p:spPr>
          <a:xfrm>
            <a:off x="1295280" y="1186200"/>
            <a:ext cx="7846200" cy="1440"/>
          </a:xfrm>
          <a:prstGeom prst="line">
            <a:avLst/>
          </a:prstGeom>
          <a:ln w="19050">
            <a:solidFill>
              <a:srgbClr val="404040"/>
            </a:solidFill>
            <a:prstDash val="sysDot"/>
          </a:ln>
        </p:spPr>
        <p:style>
          <a:lnRef idx="1">
            <a:schemeClr val="accent1"/>
          </a:lnRef>
          <a:fillRef idx="0">
            <a:schemeClr val="accent1"/>
          </a:fillRef>
          <a:effectRef idx="0">
            <a:schemeClr val="accent1"/>
          </a:effectRef>
          <a:fontRef idx="minor"/>
        </p:style>
      </p:sp>
      <p:sp>
        <p:nvSpPr>
          <p:cNvPr id="156" name="Oval 2"/>
          <p:cNvSpPr/>
          <p:nvPr/>
        </p:nvSpPr>
        <p:spPr>
          <a:xfrm>
            <a:off x="997920" y="1089360"/>
            <a:ext cx="192960" cy="192960"/>
          </a:xfrm>
          <a:prstGeom prst="ellipse">
            <a:avLst/>
          </a:prstGeom>
          <a:noFill/>
          <a:ln>
            <a:solidFill>
              <a:srgbClr val="30A3DC"/>
            </a:solidFill>
          </a:ln>
        </p:spPr>
        <p:style>
          <a:lnRef idx="2">
            <a:schemeClr val="accent1">
              <a:shade val="50000"/>
            </a:schemeClr>
          </a:lnRef>
          <a:fillRef idx="1">
            <a:schemeClr val="accent1"/>
          </a:fillRef>
          <a:effectRef idx="0">
            <a:schemeClr val="accent1"/>
          </a:effectRef>
          <a:fontRef idx="minor"/>
        </p:style>
      </p:sp>
      <p:graphicFrame>
        <p:nvGraphicFramePr>
          <p:cNvPr id="4" name="Table 4">
            <a:extLst>
              <a:ext uri="{FF2B5EF4-FFF2-40B4-BE49-F238E27FC236}">
                <a16:creationId xmlns:a16="http://schemas.microsoft.com/office/drawing/2014/main" id="{B59839EC-CA46-7106-F699-D7627D3A1274}"/>
              </a:ext>
            </a:extLst>
          </p:cNvPr>
          <p:cNvGraphicFramePr>
            <a:graphicFrameLocks noGrp="1"/>
          </p:cNvGraphicFramePr>
          <p:nvPr>
            <p:extLst>
              <p:ext uri="{D42A27DB-BD31-4B8C-83A1-F6EECF244321}">
                <p14:modId xmlns:p14="http://schemas.microsoft.com/office/powerpoint/2010/main" val="2345925257"/>
              </p:ext>
            </p:extLst>
          </p:nvPr>
        </p:nvGraphicFramePr>
        <p:xfrm>
          <a:off x="997920" y="1673352"/>
          <a:ext cx="10477522" cy="4771728"/>
        </p:xfrm>
        <a:graphic>
          <a:graphicData uri="http://schemas.openxmlformats.org/drawingml/2006/table">
            <a:tbl>
              <a:tblPr firstRow="1" bandRow="1">
                <a:tableStyleId>{5C22544A-7EE6-4342-B048-85BDC9FD1C3A}</a:tableStyleId>
              </a:tblPr>
              <a:tblGrid>
                <a:gridCol w="5278087">
                  <a:extLst>
                    <a:ext uri="{9D8B030D-6E8A-4147-A177-3AD203B41FA5}">
                      <a16:colId xmlns:a16="http://schemas.microsoft.com/office/drawing/2014/main" val="2836340276"/>
                    </a:ext>
                  </a:extLst>
                </a:gridCol>
                <a:gridCol w="5199435">
                  <a:extLst>
                    <a:ext uri="{9D8B030D-6E8A-4147-A177-3AD203B41FA5}">
                      <a16:colId xmlns:a16="http://schemas.microsoft.com/office/drawing/2014/main" val="3108797605"/>
                    </a:ext>
                  </a:extLst>
                </a:gridCol>
              </a:tblGrid>
              <a:tr h="690259">
                <a:tc>
                  <a:txBody>
                    <a:bodyPr/>
                    <a:lstStyle/>
                    <a:p>
                      <a:pPr algn="ctr"/>
                      <a:r>
                        <a:rPr lang="en-US" sz="2000">
                          <a:latin typeface="Montserrat Black" panose="00000A00000000000000" pitchFamily="2" charset="0"/>
                        </a:rPr>
                        <a:t>MySQL</a:t>
                      </a:r>
                    </a:p>
                  </a:txBody>
                  <a:tcPr anchor="ctr"/>
                </a:tc>
                <a:tc>
                  <a:txBody>
                    <a:bodyPr/>
                    <a:lstStyle/>
                    <a:p>
                      <a:pPr algn="ctr"/>
                      <a:r>
                        <a:rPr lang="en-US" sz="2000">
                          <a:latin typeface="Montserrat Black" panose="00000A00000000000000" pitchFamily="2" charset="0"/>
                        </a:rPr>
                        <a:t>MongoDB</a:t>
                      </a:r>
                    </a:p>
                  </a:txBody>
                  <a:tcPr anchor="ctr"/>
                </a:tc>
                <a:extLst>
                  <a:ext uri="{0D108BD9-81ED-4DB2-BD59-A6C34878D82A}">
                    <a16:rowId xmlns:a16="http://schemas.microsoft.com/office/drawing/2014/main" val="1799197090"/>
                  </a:ext>
                </a:extLst>
              </a:tr>
              <a:tr h="583067">
                <a:tc>
                  <a:txBody>
                    <a:bodyPr/>
                    <a:lstStyle/>
                    <a:p>
                      <a:r>
                        <a:rPr lang="en-US" sz="1400" b="0" i="0" kern="1200">
                          <a:solidFill>
                            <a:schemeClr val="dk1"/>
                          </a:solidFill>
                          <a:effectLst/>
                          <a:latin typeface="Quicksand" pitchFamily="2" charset="0"/>
                          <a:ea typeface="+mn-ea"/>
                          <a:cs typeface="+mn-cs"/>
                        </a:rPr>
                        <a:t>CREATE DATABASE test;</a:t>
                      </a:r>
                      <a:endParaRPr lang="en-US" sz="1400">
                        <a:latin typeface="Quicksand" pitchFamily="2" charset="0"/>
                      </a:endParaRPr>
                    </a:p>
                  </a:txBody>
                  <a:tcPr anchor="ctr"/>
                </a:tc>
                <a:tc>
                  <a:txBody>
                    <a:bodyPr/>
                    <a:lstStyle/>
                    <a:p>
                      <a:r>
                        <a:rPr lang="en-US" sz="1400" b="0" i="0" kern="1200">
                          <a:solidFill>
                            <a:schemeClr val="dk1"/>
                          </a:solidFill>
                          <a:effectLst/>
                          <a:latin typeface="Quicksand" pitchFamily="2" charset="0"/>
                          <a:ea typeface="+mn-ea"/>
                          <a:cs typeface="+mn-cs"/>
                        </a:rPr>
                        <a:t>use test;</a:t>
                      </a:r>
                      <a:endParaRPr lang="en-US" sz="1400">
                        <a:latin typeface="Quicksand" pitchFamily="2" charset="0"/>
                      </a:endParaRPr>
                    </a:p>
                  </a:txBody>
                  <a:tcPr anchor="ctr"/>
                </a:tc>
                <a:extLst>
                  <a:ext uri="{0D108BD9-81ED-4DB2-BD59-A6C34878D82A}">
                    <a16:rowId xmlns:a16="http://schemas.microsoft.com/office/drawing/2014/main" val="2973748968"/>
                  </a:ext>
                </a:extLst>
              </a:tr>
              <a:tr h="583067">
                <a:tc>
                  <a:txBody>
                    <a:bodyPr/>
                    <a:lstStyle/>
                    <a:p>
                      <a:r>
                        <a:rPr lang="fr-FR" sz="1400" b="0" i="0" kern="1200">
                          <a:solidFill>
                            <a:schemeClr val="dk1"/>
                          </a:solidFill>
                          <a:effectLst/>
                          <a:latin typeface="Quicksand" pitchFamily="2" charset="0"/>
                          <a:ea typeface="+mn-ea"/>
                          <a:cs typeface="+mn-cs"/>
                        </a:rPr>
                        <a:t>CREATE TABLE students (ten_cot - kieu_du_lieu);</a:t>
                      </a:r>
                      <a:endParaRPr lang="en-US" sz="1400">
                        <a:latin typeface="Quicksand" pitchFamily="2" charset="0"/>
                      </a:endParaRPr>
                    </a:p>
                  </a:txBody>
                  <a:tcPr anchor="ctr"/>
                </a:tc>
                <a:tc>
                  <a:txBody>
                    <a:bodyPr/>
                    <a:lstStyle/>
                    <a:p>
                      <a:r>
                        <a:rPr lang="en-US" sz="1400" b="0" i="0" kern="1200">
                          <a:solidFill>
                            <a:schemeClr val="dk1"/>
                          </a:solidFill>
                          <a:effectLst/>
                          <a:latin typeface="Quicksand" pitchFamily="2" charset="0"/>
                          <a:ea typeface="+mn-ea"/>
                          <a:cs typeface="+mn-cs"/>
                        </a:rPr>
                        <a:t>db.createCollection('students');</a:t>
                      </a:r>
                      <a:endParaRPr lang="en-US" sz="1400">
                        <a:latin typeface="Quicksand" pitchFamily="2" charset="0"/>
                      </a:endParaRPr>
                    </a:p>
                  </a:txBody>
                  <a:tcPr anchor="ctr"/>
                </a:tc>
                <a:extLst>
                  <a:ext uri="{0D108BD9-81ED-4DB2-BD59-A6C34878D82A}">
                    <a16:rowId xmlns:a16="http://schemas.microsoft.com/office/drawing/2014/main" val="3709561421"/>
                  </a:ext>
                </a:extLst>
              </a:tr>
              <a:tr h="583067">
                <a:tc>
                  <a:txBody>
                    <a:bodyPr/>
                    <a:lstStyle/>
                    <a:p>
                      <a:r>
                        <a:rPr lang="en-US" sz="1400" b="0" i="0" kern="1200">
                          <a:solidFill>
                            <a:schemeClr val="dk1"/>
                          </a:solidFill>
                          <a:effectLst/>
                          <a:latin typeface="Quicksand" pitchFamily="2" charset="0"/>
                          <a:ea typeface="+mn-ea"/>
                          <a:cs typeface="+mn-cs"/>
                        </a:rPr>
                        <a:t>INSERT INTO studetns ('name', 'gender') VALUES('thanh', 'male');</a:t>
                      </a:r>
                      <a:endParaRPr lang="en-US" sz="1400">
                        <a:latin typeface="Quicksand" pitchFamily="2" charset="0"/>
                      </a:endParaRPr>
                    </a:p>
                  </a:txBody>
                  <a:tcPr anchor="ctr"/>
                </a:tc>
                <a:tc>
                  <a:txBody>
                    <a:bodyPr/>
                    <a:lstStyle/>
                    <a:p>
                      <a:r>
                        <a:rPr lang="en-US" sz="1400" b="0" i="0" kern="1200">
                          <a:solidFill>
                            <a:schemeClr val="dk1"/>
                          </a:solidFill>
                          <a:effectLst/>
                          <a:latin typeface="Quicksand" pitchFamily="2" charset="0"/>
                          <a:ea typeface="+mn-ea"/>
                          <a:cs typeface="+mn-cs"/>
                        </a:rPr>
                        <a:t>db.students.insert({ name:'thanh', gender: 'male'});</a:t>
                      </a:r>
                      <a:endParaRPr lang="en-US" sz="1400">
                        <a:latin typeface="Quicksand" pitchFamily="2" charset="0"/>
                      </a:endParaRPr>
                    </a:p>
                  </a:txBody>
                  <a:tcPr anchor="ctr"/>
                </a:tc>
                <a:extLst>
                  <a:ext uri="{0D108BD9-81ED-4DB2-BD59-A6C34878D82A}">
                    <a16:rowId xmlns:a16="http://schemas.microsoft.com/office/drawing/2014/main" val="4071968053"/>
                  </a:ext>
                </a:extLst>
              </a:tr>
              <a:tr h="583067">
                <a:tc>
                  <a:txBody>
                    <a:bodyPr/>
                    <a:lstStyle/>
                    <a:p>
                      <a:r>
                        <a:rPr lang="en-US" sz="1400" b="0" i="0" kern="1200">
                          <a:solidFill>
                            <a:schemeClr val="dk1"/>
                          </a:solidFill>
                          <a:effectLst/>
                          <a:latin typeface="Quicksand" pitchFamily="2" charset="0"/>
                          <a:ea typeface="+mn-ea"/>
                          <a:cs typeface="+mn-cs"/>
                        </a:rPr>
                        <a:t>UPDATE students SET name = 'thanh update' WHERE id = 1;</a:t>
                      </a:r>
                      <a:endParaRPr lang="en-US" sz="1400">
                        <a:latin typeface="Quicksand" pitchFamily="2" charset="0"/>
                      </a:endParaRPr>
                    </a:p>
                  </a:txBody>
                  <a:tcPr anchor="ctr"/>
                </a:tc>
                <a:tc>
                  <a:txBody>
                    <a:bodyPr/>
                    <a:lstStyle/>
                    <a:p>
                      <a:r>
                        <a:rPr lang="en-US" sz="1400" b="0" i="0" kern="1200">
                          <a:solidFill>
                            <a:schemeClr val="dk1"/>
                          </a:solidFill>
                          <a:effectLst/>
                          <a:latin typeface="Quicksand" pitchFamily="2" charset="0"/>
                          <a:ea typeface="+mn-ea"/>
                          <a:cs typeface="+mn-cs"/>
                        </a:rPr>
                        <a:t>db.students.update({ _id: 1 },{$set:{ name: 'thanh update' }});</a:t>
                      </a:r>
                      <a:endParaRPr lang="en-US" sz="1400">
                        <a:latin typeface="Quicksand" pitchFamily="2" charset="0"/>
                      </a:endParaRPr>
                    </a:p>
                  </a:txBody>
                  <a:tcPr anchor="ctr"/>
                </a:tc>
                <a:extLst>
                  <a:ext uri="{0D108BD9-81ED-4DB2-BD59-A6C34878D82A}">
                    <a16:rowId xmlns:a16="http://schemas.microsoft.com/office/drawing/2014/main" val="2662074487"/>
                  </a:ext>
                </a:extLst>
              </a:tr>
              <a:tr h="583067">
                <a:tc>
                  <a:txBody>
                    <a:bodyPr/>
                    <a:lstStyle/>
                    <a:p>
                      <a:r>
                        <a:rPr lang="en-US" sz="1400" b="0" i="0" kern="1200">
                          <a:solidFill>
                            <a:schemeClr val="dk1"/>
                          </a:solidFill>
                          <a:effectLst/>
                          <a:latin typeface="Quicksand" pitchFamily="2" charset="0"/>
                          <a:ea typeface="+mn-ea"/>
                          <a:cs typeface="+mn-cs"/>
                        </a:rPr>
                        <a:t>DELETE FROM students Where id = 1;</a:t>
                      </a:r>
                      <a:endParaRPr lang="en-US" sz="1400">
                        <a:latin typeface="Quicksand" pitchFamily="2" charset="0"/>
                      </a:endParaRPr>
                    </a:p>
                  </a:txBody>
                  <a:tcPr anchor="ctr"/>
                </a:tc>
                <a:tc>
                  <a:txBody>
                    <a:bodyPr/>
                    <a:lstStyle/>
                    <a:p>
                      <a:r>
                        <a:rPr lang="en-US" sz="1400" b="0" i="0" kern="1200">
                          <a:solidFill>
                            <a:schemeClr val="dk1"/>
                          </a:solidFill>
                          <a:effectLst/>
                          <a:latin typeface="Quicksand" pitchFamily="2" charset="0"/>
                          <a:ea typeface="+mn-ea"/>
                          <a:cs typeface="+mn-cs"/>
                        </a:rPr>
                        <a:t>db.students.remove({ _id: 1});</a:t>
                      </a:r>
                      <a:endParaRPr lang="en-US" sz="1400">
                        <a:latin typeface="Quicksand" pitchFamily="2" charset="0"/>
                      </a:endParaRPr>
                    </a:p>
                  </a:txBody>
                  <a:tcPr anchor="ctr"/>
                </a:tc>
                <a:extLst>
                  <a:ext uri="{0D108BD9-81ED-4DB2-BD59-A6C34878D82A}">
                    <a16:rowId xmlns:a16="http://schemas.microsoft.com/office/drawing/2014/main" val="263407597"/>
                  </a:ext>
                </a:extLst>
              </a:tr>
              <a:tr h="583067">
                <a:tc>
                  <a:txBody>
                    <a:bodyPr/>
                    <a:lstStyle/>
                    <a:p>
                      <a:r>
                        <a:rPr lang="en-US" sz="1400" b="0" i="0" kern="1200">
                          <a:solidFill>
                            <a:schemeClr val="dk1"/>
                          </a:solidFill>
                          <a:effectLst/>
                          <a:latin typeface="Quicksand" pitchFamily="2" charset="0"/>
                          <a:ea typeface="+mn-ea"/>
                          <a:cs typeface="+mn-cs"/>
                        </a:rPr>
                        <a:t>SELECT * FROM students;</a:t>
                      </a:r>
                      <a:endParaRPr lang="en-US" sz="1400">
                        <a:latin typeface="Quicksand" pitchFamily="2" charset="0"/>
                      </a:endParaRPr>
                    </a:p>
                  </a:txBody>
                  <a:tcPr anchor="ctr"/>
                </a:tc>
                <a:tc>
                  <a:txBody>
                    <a:bodyPr/>
                    <a:lstStyle/>
                    <a:p>
                      <a:pPr fontAlgn="t"/>
                      <a:br>
                        <a:rPr lang="en-US" sz="1400">
                          <a:effectLst/>
                          <a:latin typeface="Quicksand" pitchFamily="2" charset="0"/>
                        </a:rPr>
                      </a:br>
                      <a:r>
                        <a:rPr lang="en-US" sz="1400">
                          <a:effectLst/>
                          <a:latin typeface="Quicksand" pitchFamily="2" charset="0"/>
                        </a:rPr>
                        <a:t>db.students.find({});</a:t>
                      </a:r>
                    </a:p>
                  </a:txBody>
                  <a:tcPr anchor="ctr"/>
                </a:tc>
                <a:extLst>
                  <a:ext uri="{0D108BD9-81ED-4DB2-BD59-A6C34878D82A}">
                    <a16:rowId xmlns:a16="http://schemas.microsoft.com/office/drawing/2014/main" val="3524272019"/>
                  </a:ext>
                </a:extLst>
              </a:tr>
              <a:tr h="583067">
                <a:tc>
                  <a:txBody>
                    <a:bodyPr/>
                    <a:lstStyle/>
                    <a:p>
                      <a:r>
                        <a:rPr lang="en-US" sz="1400" b="0" i="0" kern="1200">
                          <a:solidFill>
                            <a:schemeClr val="dk1"/>
                          </a:solidFill>
                          <a:effectLst/>
                          <a:latin typeface="Quicksand" pitchFamily="2" charset="0"/>
                          <a:ea typeface="+mn-ea"/>
                          <a:cs typeface="+mn-cs"/>
                        </a:rPr>
                        <a:t>SELECT * FROM students WHERE name = 'thanh';</a:t>
                      </a:r>
                      <a:endParaRPr lang="en-US" sz="1400">
                        <a:latin typeface="Quicksand" pitchFamily="2" charset="0"/>
                      </a:endParaRPr>
                    </a:p>
                  </a:txBody>
                  <a:tcPr anchor="ctr"/>
                </a:tc>
                <a:tc>
                  <a:txBody>
                    <a:bodyPr/>
                    <a:lstStyle/>
                    <a:p>
                      <a:r>
                        <a:rPr lang="en-US" sz="1400" b="0" i="0" kern="1200">
                          <a:solidFill>
                            <a:schemeClr val="dk1"/>
                          </a:solidFill>
                          <a:effectLst/>
                          <a:latin typeface="Quicksand" pitchFamily="2" charset="0"/>
                          <a:ea typeface="+mn-ea"/>
                          <a:cs typeface="+mn-cs"/>
                        </a:rPr>
                        <a:t>db.students.find({ name: 'thanh' });</a:t>
                      </a:r>
                      <a:endParaRPr lang="en-US" sz="1400">
                        <a:latin typeface="Quicksand" pitchFamily="2" charset="0"/>
                      </a:endParaRPr>
                    </a:p>
                  </a:txBody>
                  <a:tcPr anchor="ctr"/>
                </a:tc>
                <a:extLst>
                  <a:ext uri="{0D108BD9-81ED-4DB2-BD59-A6C34878D82A}">
                    <a16:rowId xmlns:a16="http://schemas.microsoft.com/office/drawing/2014/main" val="975193212"/>
                  </a:ext>
                </a:extLst>
              </a:tr>
            </a:tbl>
          </a:graphicData>
        </a:graphic>
      </p:graphicFrame>
    </p:spTree>
    <p:extLst>
      <p:ext uri="{BB962C8B-B14F-4D97-AF65-F5344CB8AC3E}">
        <p14:creationId xmlns:p14="http://schemas.microsoft.com/office/powerpoint/2010/main" val="2926906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30A3DC"/>
      </a:accent1>
      <a:accent2>
        <a:srgbClr val="3F434D"/>
      </a:accent2>
      <a:accent3>
        <a:srgbClr val="30A3DC"/>
      </a:accent3>
      <a:accent4>
        <a:srgbClr val="3F434D"/>
      </a:accent4>
      <a:accent5>
        <a:srgbClr val="30A3DC"/>
      </a:accent5>
      <a:accent6>
        <a:srgbClr val="3F434D"/>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11015</TotalTime>
  <Words>2210</Words>
  <Application>Microsoft Office PowerPoint</Application>
  <PresentationFormat>Custom</PresentationFormat>
  <Paragraphs>153</Paragraphs>
  <Slides>39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Symbol</vt:lpstr>
      <vt:lpstr>Montserrat Black</vt:lpstr>
      <vt:lpstr>Montserrat ExtraBold</vt:lpstr>
      <vt:lpstr>Montserrat</vt:lpstr>
      <vt:lpstr>Calibri</vt:lpstr>
      <vt:lpstr>Quicksand</vt:lpstr>
      <vt:lpstr>Cascadia Mono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Hoàng Đình Sáng</dc:creator>
  <dc:description/>
  <cp:lastModifiedBy>Hoàng Đình Sáng</cp:lastModifiedBy>
  <cp:revision>404</cp:revision>
  <dcterms:created xsi:type="dcterms:W3CDTF">2016-03-02T03:51:58Z</dcterms:created>
  <dcterms:modified xsi:type="dcterms:W3CDTF">2022-05-24T04:15:29Z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15</vt:i4>
  </property>
</Properties>
</file>